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7" r:id="rId2"/>
    <p:sldId id="258" r:id="rId3"/>
    <p:sldId id="261" r:id="rId4"/>
    <p:sldId id="270" r:id="rId5"/>
    <p:sldId id="273" r:id="rId6"/>
    <p:sldId id="262" r:id="rId7"/>
    <p:sldId id="259" r:id="rId8"/>
    <p:sldId id="263" r:id="rId9"/>
    <p:sldId id="264" r:id="rId10"/>
    <p:sldId id="266" r:id="rId11"/>
    <p:sldId id="267" r:id="rId12"/>
    <p:sldId id="268" r:id="rId13"/>
    <p:sldId id="269" r:id="rId14"/>
    <p:sldId id="274" r:id="rId15"/>
    <p:sldId id="265" r:id="rId16"/>
    <p:sldId id="276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868621-8A79-4165-9B1D-2C3C92495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9C15EC-73E0-4629-B515-CFD009269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D8CDA-87EB-4BFF-852F-AAFF8D5F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3B98B2-B3CD-4664-BDBA-533457C2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3D9469-C319-4F01-BF89-62E3FC2B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44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4E6BE-E533-4EAA-BC3E-F064F867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EC14FF-829C-44F8-9978-2EB2F7B7C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86E8C8-F155-4E44-9FB9-C3207CD3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3BFAE2-071A-4A3B-B752-F5A5CDEC2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BEE4B0-5DA8-46AB-B470-434C0D19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381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0BC063-BBFC-4142-87EE-4C6FE1E2E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6C577B-F91C-4FE0-A480-3F7D02021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07661D-E9BC-4E52-A6CA-B577881BF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FA220A-7160-49B8-831B-8FA543C2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F44BF1-AF7F-4314-8225-699734CC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88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4EE82-58EB-42AA-97CF-9EBBD4BD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169069-5725-40D6-8996-DDBACABF0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92C1F3-3238-449D-8ADA-41B1FD04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0F853E-4450-44DF-BDB1-EB943289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216DA8-7122-4FB0-AF97-5E4D8529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5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5C86C8-1239-4831-BB39-BD4B0E83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B904C0-42F4-4901-AC12-02FE4B209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B4AAA7-440E-4DF2-A44C-DC8A4CDF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2EBEA9-3D8E-4B50-9CA8-B13E8A36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0D536D-74D0-4959-A909-E3209FAE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316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1BB9B-A9C5-43DB-8780-D3F01D33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D49520-E5FF-4CAE-9482-8F026CFD4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671950-50E6-4553-96F7-9732AAFA2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58B53D-5FB9-4625-BD32-EB88E5BF0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B3F0DF-6E19-45C3-9BFB-5BC66022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6BCC63-759F-4CC7-A922-D0DDB6DD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24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0E9D4-8EE2-41A4-8098-6A9658FC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E8E471-CB91-4E2E-BB58-1A29200B4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3015A9-FAD9-40B9-8F47-5333E020F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2AD1E0-5828-4C9B-B91D-D5C4DBC16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0B77728-FA52-48A8-844A-09D56D35F4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35D4166-983F-40AF-92D8-EC801174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FD34326-9C0B-4EFB-9E5B-571E0DCE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68BA52-F08D-4545-B94D-4BC5685A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86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8478E-C3FD-4281-8B6B-397EE79F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3C6315-5E54-4191-963B-FE5DE6CB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A2D93CD-44F1-40BE-AE9E-92AC7FDB4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5BCBB0-4BB0-4614-A1D2-A64294A6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38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792916-C1E5-4A0E-8516-50EB743F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58FFE2B-5200-41F7-B4F7-5C39579F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F35788-5D33-4243-9421-ACE19E4E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58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0C801-ED29-4284-A8FC-5BD6CBF84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262D04-D5B0-479A-B509-DE9B632C9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CE9C82-6A91-42D8-B9F9-7DF7B87D9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62E20C-997C-4F2B-B4AA-F016C62F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A79C06-343A-44EC-8CCF-0AEFB733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CDE3F0-0231-4826-8E8E-D5987B1B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813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E0FB3-1FC6-43DC-A5F7-8D22312A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19C2ECC-5A4E-4A8A-A6E7-52F235F30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7F56AF-C971-403B-8640-A0E4FB22B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F7ACC6-4953-475F-9894-4F31FC0BB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765B53-8E70-44C2-8B5E-E6FE99CF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936E1C-1C31-40AA-A9AD-1FDD1260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18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ssbwiki.com/Yoshi's_Island:_Yoshi's_Island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837473B0-CC2E-450A-ABE3-18F120FF3D39}">
                <a1611:picAttrSrcUrl xmlns="" xmlns:a1611="http://schemas.microsoft.com/office/drawing/2016/11/main" r:id="rId14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0C7883-E49B-4B01-B04D-E990E3DF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F5F150-2ADF-42EA-9C6F-E1637EC52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54C48B-C82E-443D-B2B4-45D6FA061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E7B6-2350-4F60-875B-54B984B328DA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20963-2664-497E-B5D9-0A38303FC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707BB1-C302-4F9A-9DC3-8F87A99FE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CA3B5-DB6F-4F62-99A9-E5BCD9943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08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pngimg.com/download/30584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audio" Target="../media/audio1.wav"/><Relationship Id="rId9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hyperlink" Target="https://patricinhaesperta.com.br/seta-pra-cima" TargetMode="External"/><Relationship Id="rId18" Type="http://schemas.openxmlformats.org/officeDocument/2006/relationships/slide" Target="slide6.xml"/><Relationship Id="rId26" Type="http://schemas.openxmlformats.org/officeDocument/2006/relationships/audio" Target="../media/audio2.wav"/><Relationship Id="rId3" Type="http://schemas.openxmlformats.org/officeDocument/2006/relationships/audio" Target="../media/audio3.wav"/><Relationship Id="rId21" Type="http://schemas.openxmlformats.org/officeDocument/2006/relationships/hyperlink" Target="http://www.mariowiki.com/User:Luigidaisy1" TargetMode="External"/><Relationship Id="rId7" Type="http://schemas.openxmlformats.org/officeDocument/2006/relationships/slide" Target="slide5.xml"/><Relationship Id="rId12" Type="http://schemas.openxmlformats.org/officeDocument/2006/relationships/image" Target="../media/image4.jpeg"/><Relationship Id="rId17" Type="http://schemas.openxmlformats.org/officeDocument/2006/relationships/image" Target="../media/image5.jpeg"/><Relationship Id="rId25" Type="http://schemas.openxmlformats.org/officeDocument/2006/relationships/image" Target="../media/image10.gif"/><Relationship Id="rId2" Type="http://schemas.openxmlformats.org/officeDocument/2006/relationships/audio" Target="../media/audio2.wav"/><Relationship Id="rId16" Type="http://schemas.openxmlformats.org/officeDocument/2006/relationships/slide" Target="slide16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24" Type="http://schemas.openxmlformats.org/officeDocument/2006/relationships/image" Target="../media/image9.gif"/><Relationship Id="rId5" Type="http://schemas.openxmlformats.org/officeDocument/2006/relationships/slide" Target="slide8.xml"/><Relationship Id="rId15" Type="http://schemas.openxmlformats.org/officeDocument/2006/relationships/slide" Target="slide15.xml"/><Relationship Id="rId23" Type="http://schemas.openxmlformats.org/officeDocument/2006/relationships/hyperlink" Target="http://pngimg.com/download/30586" TargetMode="External"/><Relationship Id="rId10" Type="http://schemas.openxmlformats.org/officeDocument/2006/relationships/slide" Target="slide12.xml"/><Relationship Id="rId19" Type="http://schemas.openxmlformats.org/officeDocument/2006/relationships/image" Target="../media/image6.png"/><Relationship Id="rId4" Type="http://schemas.openxmlformats.org/officeDocument/2006/relationships/slide" Target="slide7.xml"/><Relationship Id="rId9" Type="http://schemas.openxmlformats.org/officeDocument/2006/relationships/slide" Target="slide11.xml"/><Relationship Id="rId14" Type="http://schemas.openxmlformats.org/officeDocument/2006/relationships/slide" Target="slide14.xml"/><Relationship Id="rId2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3.wav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3.wav"/><Relationship Id="rId5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hlinkClick r:id="rId5" action="ppaction://hlinksldjump"/>
            <a:extLst>
              <a:ext uri="{FF2B5EF4-FFF2-40B4-BE49-F238E27FC236}">
                <a16:creationId xmlns:a16="http://schemas.microsoft.com/office/drawing/2014/main" id="{251A0E24-42D7-4B2F-86CB-8EF4E31F723A}"/>
              </a:ext>
            </a:extLst>
          </p:cNvPr>
          <p:cNvSpPr/>
          <p:nvPr/>
        </p:nvSpPr>
        <p:spPr>
          <a:xfrm>
            <a:off x="1579101" y="1360416"/>
            <a:ext cx="4385602" cy="3250768"/>
          </a:xfrm>
          <a:prstGeom prst="ellipse">
            <a:avLst/>
          </a:prstGeom>
          <a:solidFill>
            <a:schemeClr val="bg2"/>
          </a:solidFill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>
              <a:rot lat="0" lon="20999984" rev="0"/>
            </a:camera>
            <a:lightRig rig="threePt" dir="t"/>
          </a:scene3d>
          <a:sp3d extrusionH="120650" contourW="95250">
            <a:bevelT w="171450" h="406400"/>
            <a:bevelB w="133350" h="196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>
                <a:solidFill>
                  <a:schemeClr val="tx1"/>
                </a:solidFill>
                <a:latin typeface="Algerian" panose="04020705040A02060702" pitchFamily="82" charset="0"/>
              </a:rPr>
              <a:t>jogar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BF1B57-7D35-4DD2-8597-5F6E571C519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20042" y="1213507"/>
            <a:ext cx="5694701" cy="5644493"/>
          </a:xfrm>
          <a:prstGeom prst="rect">
            <a:avLst/>
          </a:prstGeom>
        </p:spPr>
      </p:pic>
      <p:pic>
        <p:nvPicPr>
          <p:cNvPr id="2" name="y2mate.com - Música mais famosa dos Video Games - Super Mário Bros">
            <a:hlinkClick r:id="" action="ppaction://media"/>
            <a:extLst>
              <a:ext uri="{FF2B5EF4-FFF2-40B4-BE49-F238E27FC236}">
                <a16:creationId xmlns:a16="http://schemas.microsoft.com/office/drawing/2014/main" id="{D584A7DD-62C0-48EC-9BB8-A1DA570EB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1304" y="59734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5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4" name="drumroll.wav"/>
          </p:stSnd>
        </p:sndAc>
      </p:transition>
    </mc:Choice>
    <mc:Fallback xmlns="">
      <p:transition spd="slow">
        <p:fade/>
        <p:sndAc>
          <p:stSnd>
            <p:snd r:embed="rId9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367C3EE-5332-4D7B-8323-813E9230B09E}"/>
              </a:ext>
            </a:extLst>
          </p:cNvPr>
          <p:cNvSpPr/>
          <p:nvPr/>
        </p:nvSpPr>
        <p:spPr>
          <a:xfrm>
            <a:off x="1484243" y="490708"/>
            <a:ext cx="9806609" cy="1404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 fermentação é um processo que </a:t>
            </a:r>
            <a:r>
              <a:rPr lang="pt-BR" sz="3600" dirty="0" smtClean="0"/>
              <a:t>ocorre: </a:t>
            </a:r>
            <a:endParaRPr lang="pt-BR" sz="3600" dirty="0"/>
          </a:p>
        </p:txBody>
      </p:sp>
      <p:sp>
        <p:nvSpPr>
          <p:cNvPr id="8" name="Retângulo: Cantos Arredondados 7">
            <a:hlinkClick r:id="rId2" action="ppaction://hlinksldjump"/>
            <a:extLst>
              <a:ext uri="{FF2B5EF4-FFF2-40B4-BE49-F238E27FC236}">
                <a16:creationId xmlns:a16="http://schemas.microsoft.com/office/drawing/2014/main" id="{33870EF5-B90E-483B-9DB8-0E7FFB6A8397}"/>
              </a:ext>
            </a:extLst>
          </p:cNvPr>
          <p:cNvSpPr/>
          <p:nvPr/>
        </p:nvSpPr>
        <p:spPr>
          <a:xfrm>
            <a:off x="513575" y="2199481"/>
            <a:ext cx="11298674" cy="104952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A) A </a:t>
            </a:r>
            <a:r>
              <a:rPr lang="pt-BR" dirty="0">
                <a:solidFill>
                  <a:schemeClr val="tx1"/>
                </a:solidFill>
              </a:rPr>
              <a:t>fermentação é um processo que ocorre no citoplasma das células (local onde existem as enzimas que intervém neste processo), cujo objetivo é a obtenção de energia. Consiste na degradação da molécula de glicose, como matéria inicial e numa sequência de reações que se agrupam em </a:t>
            </a:r>
            <a:r>
              <a:rPr lang="pt-BR" dirty="0" smtClean="0">
                <a:solidFill>
                  <a:schemeClr val="tx1"/>
                </a:solidFill>
              </a:rPr>
              <a:t>três </a:t>
            </a:r>
            <a:r>
              <a:rPr lang="pt-BR" b="1" dirty="0" smtClean="0">
                <a:solidFill>
                  <a:schemeClr val="tx1"/>
                </a:solidFill>
              </a:rPr>
              <a:t>etapas</a:t>
            </a:r>
            <a:r>
              <a:rPr lang="pt-BR" dirty="0">
                <a:solidFill>
                  <a:schemeClr val="tx1"/>
                </a:solidFill>
              </a:rPr>
              <a:t>. </a:t>
            </a:r>
            <a:endParaRPr lang="pt-BR" sz="6000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hlinkClick r:id="rId3" action="ppaction://hlinksldjump"/>
            <a:extLst>
              <a:ext uri="{FF2B5EF4-FFF2-40B4-BE49-F238E27FC236}">
                <a16:creationId xmlns:a16="http://schemas.microsoft.com/office/drawing/2014/main" id="{EC1B6DD4-2B23-4A91-A59C-E0BB52D5E7BD}"/>
              </a:ext>
            </a:extLst>
          </p:cNvPr>
          <p:cNvSpPr/>
          <p:nvPr/>
        </p:nvSpPr>
        <p:spPr>
          <a:xfrm>
            <a:off x="399738" y="3500548"/>
            <a:ext cx="11412511" cy="104952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B) A </a:t>
            </a:r>
            <a:r>
              <a:rPr lang="pt-BR" dirty="0">
                <a:solidFill>
                  <a:schemeClr val="tx1"/>
                </a:solidFill>
              </a:rPr>
              <a:t>fermentação é um processo que ocorre no citoplasma das células (local onde existem as enzimas que intervém neste processo), cujo objetivo é a obtenção de energia. Consiste na degradação da molécula de glicose, como matéria inicial e numa sequência de reações que se agrupam em </a:t>
            </a:r>
            <a:r>
              <a:rPr lang="pt-BR" b="1" dirty="0">
                <a:solidFill>
                  <a:schemeClr val="tx1"/>
                </a:solidFill>
              </a:rPr>
              <a:t>duas etapas</a:t>
            </a:r>
            <a:r>
              <a:rPr lang="pt-BR" dirty="0">
                <a:solidFill>
                  <a:schemeClr val="tx1"/>
                </a:solidFill>
              </a:rPr>
              <a:t>. </a:t>
            </a:r>
            <a:endParaRPr lang="pt-BR" sz="6000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hlinkClick r:id="rId2" action="ppaction://hlinksldjump"/>
            <a:extLst>
              <a:ext uri="{FF2B5EF4-FFF2-40B4-BE49-F238E27FC236}">
                <a16:creationId xmlns:a16="http://schemas.microsoft.com/office/drawing/2014/main" id="{384A3619-3DCB-4618-8467-B947D0A4C297}"/>
              </a:ext>
            </a:extLst>
          </p:cNvPr>
          <p:cNvSpPr/>
          <p:nvPr/>
        </p:nvSpPr>
        <p:spPr>
          <a:xfrm>
            <a:off x="513575" y="4880818"/>
            <a:ext cx="11298674" cy="104952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C) A </a:t>
            </a:r>
            <a:r>
              <a:rPr lang="pt-BR" dirty="0">
                <a:solidFill>
                  <a:schemeClr val="tx1"/>
                </a:solidFill>
              </a:rPr>
              <a:t>fermentação é um processo que ocorre no </a:t>
            </a:r>
            <a:r>
              <a:rPr lang="pt-BR" dirty="0" smtClean="0">
                <a:solidFill>
                  <a:schemeClr val="tx1"/>
                </a:solidFill>
              </a:rPr>
              <a:t>retículo endoplasmático </a:t>
            </a:r>
            <a:r>
              <a:rPr lang="pt-BR" dirty="0">
                <a:solidFill>
                  <a:schemeClr val="tx1"/>
                </a:solidFill>
              </a:rPr>
              <a:t>das células (local onde existem as enzimas que intervém neste processo), cujo objetivo é a obtenção de energia. Consiste na degradação da molécula de glicose, como matéria inicial e numa sequência de reações que se agrupam em </a:t>
            </a:r>
            <a:r>
              <a:rPr lang="pt-BR" b="1" dirty="0">
                <a:solidFill>
                  <a:schemeClr val="tx1"/>
                </a:solidFill>
              </a:rPr>
              <a:t>duas etapas</a:t>
            </a:r>
            <a:r>
              <a:rPr lang="pt-BR" dirty="0">
                <a:solidFill>
                  <a:schemeClr val="tx1"/>
                </a:solidFill>
              </a:rPr>
              <a:t>. </a:t>
            </a:r>
            <a:endParaRPr lang="pt-BR" sz="6000" dirty="0">
              <a:solidFill>
                <a:schemeClr val="tx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D09E4AD-EE7F-4D18-97F3-CBAA90D0E9C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6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367C3EE-5332-4D7B-8323-813E9230B09E}"/>
              </a:ext>
            </a:extLst>
          </p:cNvPr>
          <p:cNvSpPr/>
          <p:nvPr/>
        </p:nvSpPr>
        <p:spPr>
          <a:xfrm>
            <a:off x="1236617" y="283292"/>
            <a:ext cx="9806609" cy="1404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i="1" u="sng" dirty="0" smtClean="0"/>
              <a:t>Sobre a respiração aeróbica podemos afirmar.</a:t>
            </a:r>
            <a:endParaRPr lang="pt-BR" sz="3600" dirty="0"/>
          </a:p>
        </p:txBody>
      </p:sp>
      <p:sp>
        <p:nvSpPr>
          <p:cNvPr id="8" name="Retângulo: Cantos Arredondados 7">
            <a:hlinkClick r:id="rId2" action="ppaction://hlinksldjump"/>
            <a:extLst>
              <a:ext uri="{FF2B5EF4-FFF2-40B4-BE49-F238E27FC236}">
                <a16:creationId xmlns:a16="http://schemas.microsoft.com/office/drawing/2014/main" id="{33870EF5-B90E-483B-9DB8-0E7FFB6A8397}"/>
              </a:ext>
            </a:extLst>
          </p:cNvPr>
          <p:cNvSpPr/>
          <p:nvPr/>
        </p:nvSpPr>
        <p:spPr>
          <a:xfrm>
            <a:off x="548641" y="1802674"/>
            <a:ext cx="11248618" cy="128247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i="1" u="sng" dirty="0" smtClean="0">
                <a:solidFill>
                  <a:schemeClr val="tx1"/>
                </a:solidFill>
              </a:rPr>
              <a:t>A) A </a:t>
            </a:r>
            <a:r>
              <a:rPr lang="pt-BR" sz="2000" b="1" i="1" u="sng" dirty="0">
                <a:solidFill>
                  <a:schemeClr val="tx1"/>
                </a:solidFill>
              </a:rPr>
              <a:t>respiração aeróbia ocorre numa primeira fase a glicólise, no citoplasma da célula (</a:t>
            </a:r>
            <a:r>
              <a:rPr lang="pt-BR" sz="2000" b="1" i="1" u="sng" dirty="0" err="1">
                <a:solidFill>
                  <a:schemeClr val="tx1"/>
                </a:solidFill>
              </a:rPr>
              <a:t>citosol</a:t>
            </a:r>
            <a:r>
              <a:rPr lang="pt-BR" sz="2000" b="1" i="1" u="sng" dirty="0">
                <a:solidFill>
                  <a:schemeClr val="tx1"/>
                </a:solidFill>
              </a:rPr>
              <a:t> ou hialoplasma) e numa segunda fase dentro das mitocôndrias. Ocorrem, então, uma série de reações oxidação-redução em que aceptor final de elétrons é o oxigénio e os produtos finais são a água e o dióxido de carbono</a:t>
            </a:r>
            <a:r>
              <a:rPr lang="pt-BR" sz="2400" b="1" i="1" u="sng" dirty="0">
                <a:solidFill>
                  <a:schemeClr val="tx1"/>
                </a:solidFill>
              </a:rPr>
              <a:t>. 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hlinkClick r:id="rId3" action="ppaction://hlinksldjump"/>
            <a:extLst>
              <a:ext uri="{FF2B5EF4-FFF2-40B4-BE49-F238E27FC236}">
                <a16:creationId xmlns:a16="http://schemas.microsoft.com/office/drawing/2014/main" id="{EC1B6DD4-2B23-4A91-A59C-E0BB52D5E7BD}"/>
              </a:ext>
            </a:extLst>
          </p:cNvPr>
          <p:cNvSpPr/>
          <p:nvPr/>
        </p:nvSpPr>
        <p:spPr>
          <a:xfrm>
            <a:off x="548641" y="3338998"/>
            <a:ext cx="11398520" cy="112914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 smtClean="0">
              <a:solidFill>
                <a:schemeClr val="tx1"/>
              </a:solidFill>
            </a:endParaRPr>
          </a:p>
          <a:p>
            <a:pPr algn="ctr"/>
            <a:endParaRPr lang="pt-BR" sz="2000" dirty="0">
              <a:solidFill>
                <a:schemeClr val="tx1"/>
              </a:solidFill>
            </a:endParaRPr>
          </a:p>
          <a:p>
            <a:pPr algn="ctr"/>
            <a:endParaRPr lang="pt-BR" sz="2000" dirty="0" smtClean="0">
              <a:solidFill>
                <a:schemeClr val="tx1"/>
              </a:solidFill>
            </a:endParaRPr>
          </a:p>
          <a:p>
            <a:pPr algn="ctr"/>
            <a:r>
              <a:rPr lang="pt-BR" sz="2000" dirty="0" smtClean="0">
                <a:solidFill>
                  <a:schemeClr val="tx1"/>
                </a:solidFill>
              </a:rPr>
              <a:t>B)</a:t>
            </a:r>
            <a:r>
              <a:rPr lang="pt-BR" sz="2000" b="1" i="1" u="sng" dirty="0">
                <a:solidFill>
                  <a:schemeClr val="tx1"/>
                </a:solidFill>
              </a:rPr>
              <a:t> </a:t>
            </a:r>
            <a:r>
              <a:rPr lang="pt-BR" sz="2000" b="1" i="1" u="sng" dirty="0" smtClean="0">
                <a:solidFill>
                  <a:schemeClr val="tx1"/>
                </a:solidFill>
              </a:rPr>
              <a:t>A </a:t>
            </a:r>
            <a:r>
              <a:rPr lang="pt-BR" sz="2000" b="1" i="1" u="sng" dirty="0">
                <a:solidFill>
                  <a:schemeClr val="tx1"/>
                </a:solidFill>
              </a:rPr>
              <a:t>respiração aeróbia ocorre numa </a:t>
            </a:r>
            <a:r>
              <a:rPr lang="pt-BR" sz="2000" b="1" i="1" u="sng" dirty="0" smtClean="0">
                <a:solidFill>
                  <a:schemeClr val="tx1"/>
                </a:solidFill>
              </a:rPr>
              <a:t>segunda </a:t>
            </a:r>
            <a:r>
              <a:rPr lang="pt-BR" sz="2000" b="1" i="1" u="sng" dirty="0">
                <a:solidFill>
                  <a:schemeClr val="tx1"/>
                </a:solidFill>
              </a:rPr>
              <a:t>fase a glicólise, </a:t>
            </a:r>
            <a:r>
              <a:rPr lang="pt-BR" sz="2000" b="1" i="1" u="sng" dirty="0" smtClean="0">
                <a:solidFill>
                  <a:schemeClr val="tx1"/>
                </a:solidFill>
              </a:rPr>
              <a:t>no lisossomo da </a:t>
            </a:r>
            <a:r>
              <a:rPr lang="pt-BR" sz="2000" b="1" i="1" u="sng" dirty="0">
                <a:solidFill>
                  <a:schemeClr val="tx1"/>
                </a:solidFill>
              </a:rPr>
              <a:t>célula </a:t>
            </a:r>
            <a:r>
              <a:rPr lang="pt-BR" sz="2000" b="1" i="1" u="sng" dirty="0" smtClean="0">
                <a:solidFill>
                  <a:schemeClr val="tx1"/>
                </a:solidFill>
              </a:rPr>
              <a:t> </a:t>
            </a:r>
            <a:r>
              <a:rPr lang="pt-BR" sz="2000" b="1" i="1" u="sng" dirty="0">
                <a:solidFill>
                  <a:schemeClr val="tx1"/>
                </a:solidFill>
              </a:rPr>
              <a:t>e numa segunda fase dentro das mitocôndrias. Ocorrem, então, uma série de reações oxidação-redução em que aceptor final de elétrons é o oxigénio e os produtos finais são a água e o dióxido de carbono. </a:t>
            </a:r>
            <a:endParaRPr lang="pt-BR" sz="2000" dirty="0">
              <a:solidFill>
                <a:schemeClr val="tx1"/>
              </a:solidFill>
            </a:endParaRPr>
          </a:p>
          <a:p>
            <a:pPr algn="ctr"/>
            <a:endParaRPr lang="pt-BR" sz="6000" dirty="0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8675FD1-8BF4-486E-86C7-3047D673FD79}"/>
              </a:ext>
            </a:extLst>
          </p:cNvPr>
          <p:cNvSpPr/>
          <p:nvPr/>
        </p:nvSpPr>
        <p:spPr>
          <a:xfrm>
            <a:off x="601271" y="4861615"/>
            <a:ext cx="11398521" cy="115966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i="1" u="sng" dirty="0">
                <a:solidFill>
                  <a:schemeClr val="tx1"/>
                </a:solidFill>
              </a:rPr>
              <a:t>C</a:t>
            </a:r>
            <a:r>
              <a:rPr lang="pt-BR" sz="2000" b="1" i="1" u="sng" dirty="0" smtClean="0">
                <a:solidFill>
                  <a:schemeClr val="tx1"/>
                </a:solidFill>
              </a:rPr>
              <a:t>) </a:t>
            </a:r>
            <a:r>
              <a:rPr lang="pt-BR" sz="2000" b="1" i="1" u="sng" dirty="0">
                <a:solidFill>
                  <a:schemeClr val="tx1"/>
                </a:solidFill>
              </a:rPr>
              <a:t>A respiração aeróbia ocorre numa primeira fase a glicólise, no citoplasma da célula (</a:t>
            </a:r>
            <a:r>
              <a:rPr lang="pt-BR" sz="2000" b="1" i="1" u="sng" dirty="0" err="1">
                <a:solidFill>
                  <a:schemeClr val="tx1"/>
                </a:solidFill>
              </a:rPr>
              <a:t>citosol</a:t>
            </a:r>
            <a:r>
              <a:rPr lang="pt-BR" sz="2000" b="1" i="1" u="sng" dirty="0">
                <a:solidFill>
                  <a:schemeClr val="tx1"/>
                </a:solidFill>
              </a:rPr>
              <a:t> ou hialoplasma) e numa segunda fase dentro das mitocôndrias. Ocorrem, então, uma série de reações oxidação-redução em que aceptor final de elétrons é o </a:t>
            </a:r>
            <a:r>
              <a:rPr lang="pt-BR" sz="2000" b="1" i="1" u="sng" dirty="0" err="1" smtClean="0">
                <a:solidFill>
                  <a:schemeClr val="tx1"/>
                </a:solidFill>
              </a:rPr>
              <a:t>nitrogeneo</a:t>
            </a:r>
            <a:r>
              <a:rPr lang="pt-BR" sz="2000" b="1" i="1" u="sng" dirty="0">
                <a:solidFill>
                  <a:schemeClr val="tx1"/>
                </a:solidFill>
              </a:rPr>
              <a:t>,</a:t>
            </a:r>
            <a:r>
              <a:rPr lang="pt-BR" sz="2000" b="1" i="1" u="sng" dirty="0" smtClean="0">
                <a:solidFill>
                  <a:schemeClr val="tx1"/>
                </a:solidFill>
              </a:rPr>
              <a:t> </a:t>
            </a:r>
            <a:r>
              <a:rPr lang="pt-BR" sz="2000" b="1" i="1" u="sng" dirty="0">
                <a:solidFill>
                  <a:schemeClr val="tx1"/>
                </a:solidFill>
              </a:rPr>
              <a:t>os produtos finais são a água e o dióxido de carbono. 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B51E3-46EB-48C0-8F9A-D29D0484F99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86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367C3EE-5332-4D7B-8323-813E9230B09E}"/>
              </a:ext>
            </a:extLst>
          </p:cNvPr>
          <p:cNvSpPr/>
          <p:nvPr/>
        </p:nvSpPr>
        <p:spPr>
          <a:xfrm>
            <a:off x="1006855" y="321994"/>
            <a:ext cx="9806609" cy="1404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600" dirty="0"/>
              <a:t>São organismos presentes nas células eucarióticas. </a:t>
            </a:r>
          </a:p>
        </p:txBody>
      </p:sp>
      <p:sp>
        <p:nvSpPr>
          <p:cNvPr id="8" name="Retângulo: Cantos Arredondados 7">
            <a:hlinkClick r:id="rId2" action="ppaction://hlinksldjump"/>
            <a:extLst>
              <a:ext uri="{FF2B5EF4-FFF2-40B4-BE49-F238E27FC236}">
                <a16:creationId xmlns:a16="http://schemas.microsoft.com/office/drawing/2014/main" id="{33870EF5-B90E-483B-9DB8-0E7FFB6A8397}"/>
              </a:ext>
            </a:extLst>
          </p:cNvPr>
          <p:cNvSpPr/>
          <p:nvPr/>
        </p:nvSpPr>
        <p:spPr>
          <a:xfrm>
            <a:off x="513575" y="4540676"/>
            <a:ext cx="11463566" cy="14236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/>
              <a:t>São organismos presentes nas células eucarióticas. </a:t>
            </a:r>
          </a:p>
          <a:p>
            <a:r>
              <a:rPr lang="pt-BR" sz="2000" dirty="0">
                <a:solidFill>
                  <a:schemeClr val="tx1"/>
                </a:solidFill>
              </a:rPr>
              <a:t>São formadas por duas </a:t>
            </a:r>
            <a:r>
              <a:rPr lang="pt-BR" sz="2000" dirty="0" smtClean="0">
                <a:solidFill>
                  <a:schemeClr val="tx1"/>
                </a:solidFill>
              </a:rPr>
              <a:t>membranas plasmáticas, </a:t>
            </a:r>
            <a:r>
              <a:rPr lang="pt-BR" sz="2000" dirty="0">
                <a:solidFill>
                  <a:schemeClr val="tx1"/>
                </a:solidFill>
              </a:rPr>
              <a:t>a externa é semelhante à membrana citoplasmática e a interna tem pregas formando as cristas mitocondriais orientadas para o interior onde se encontra a matriz mitocondrial. </a:t>
            </a:r>
          </a:p>
          <a:p>
            <a:r>
              <a:rPr lang="pt-BR" sz="2000" dirty="0">
                <a:solidFill>
                  <a:schemeClr val="tx1"/>
                </a:solidFill>
              </a:rPr>
              <a:t>Dentro das mitocôndrias encontram-se proteínas, </a:t>
            </a:r>
            <a:r>
              <a:rPr lang="pt-BR" sz="2000" dirty="0" err="1">
                <a:solidFill>
                  <a:schemeClr val="tx1"/>
                </a:solidFill>
              </a:rPr>
              <a:t>ribossomas</a:t>
            </a:r>
            <a:r>
              <a:rPr lang="pt-BR" sz="2000" dirty="0">
                <a:solidFill>
                  <a:schemeClr val="tx1"/>
                </a:solidFill>
              </a:rPr>
              <a:t> e DNA</a:t>
            </a:r>
            <a:r>
              <a:rPr lang="pt-BR" sz="2000" dirty="0"/>
              <a:t>. </a:t>
            </a:r>
          </a:p>
          <a:p>
            <a:pPr algn="ctr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hlinkClick r:id="rId3" action="ppaction://hlinksldjump"/>
            <a:extLst>
              <a:ext uri="{FF2B5EF4-FFF2-40B4-BE49-F238E27FC236}">
                <a16:creationId xmlns:a16="http://schemas.microsoft.com/office/drawing/2014/main" id="{EC1B6DD4-2B23-4A91-A59C-E0BB52D5E7BD}"/>
              </a:ext>
            </a:extLst>
          </p:cNvPr>
          <p:cNvSpPr/>
          <p:nvPr/>
        </p:nvSpPr>
        <p:spPr>
          <a:xfrm>
            <a:off x="513575" y="3311306"/>
            <a:ext cx="11463565" cy="113061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São organismos presentes nas células eucarióticas. </a:t>
            </a:r>
          </a:p>
          <a:p>
            <a:r>
              <a:rPr lang="pt-BR" dirty="0">
                <a:solidFill>
                  <a:schemeClr val="tx1"/>
                </a:solidFill>
              </a:rPr>
              <a:t>São formadas por duas membranas </a:t>
            </a:r>
            <a:r>
              <a:rPr lang="pt-BR" dirty="0" err="1">
                <a:solidFill>
                  <a:schemeClr val="tx1"/>
                </a:solidFill>
              </a:rPr>
              <a:t>fosfolipídicas</a:t>
            </a:r>
            <a:r>
              <a:rPr lang="pt-BR" dirty="0">
                <a:solidFill>
                  <a:schemeClr val="tx1"/>
                </a:solidFill>
              </a:rPr>
              <a:t>, a externa é semelhante à membrana citoplasmática e a interna tem pregas formando as cristas mitocondriais orientadas para o interior onde se encontra a matriz mitocondrial. </a:t>
            </a:r>
          </a:p>
          <a:p>
            <a:r>
              <a:rPr lang="pt-BR" dirty="0">
                <a:solidFill>
                  <a:schemeClr val="tx1"/>
                </a:solidFill>
              </a:rPr>
              <a:t>Dentro das mitocôndrias encontram-se proteínas, </a:t>
            </a:r>
            <a:r>
              <a:rPr lang="pt-BR" dirty="0" err="1" smtClean="0">
                <a:solidFill>
                  <a:schemeClr val="tx1"/>
                </a:solidFill>
              </a:rPr>
              <a:t>lisossomas</a:t>
            </a:r>
            <a:r>
              <a:rPr lang="pt-BR" dirty="0" smtClean="0">
                <a:solidFill>
                  <a:schemeClr val="tx1"/>
                </a:solidFill>
              </a:rPr>
              <a:t> e </a:t>
            </a:r>
            <a:r>
              <a:rPr lang="pt-BR" dirty="0">
                <a:solidFill>
                  <a:schemeClr val="tx1"/>
                </a:solidFill>
              </a:rPr>
              <a:t>DNA. </a:t>
            </a: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EF0880B4-D02D-4F17-96A4-E3DB6AE4097F}"/>
              </a:ext>
            </a:extLst>
          </p:cNvPr>
          <p:cNvSpPr/>
          <p:nvPr/>
        </p:nvSpPr>
        <p:spPr>
          <a:xfrm>
            <a:off x="404950" y="1906575"/>
            <a:ext cx="11572190" cy="122488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>
                <a:solidFill>
                  <a:schemeClr val="tx1"/>
                </a:solidFill>
              </a:rPr>
              <a:t>São </a:t>
            </a:r>
            <a:r>
              <a:rPr lang="pt-BR" dirty="0">
                <a:solidFill>
                  <a:schemeClr val="tx1"/>
                </a:solidFill>
              </a:rPr>
              <a:t>formadas por duas membranas </a:t>
            </a:r>
            <a:r>
              <a:rPr lang="pt-BR" dirty="0" err="1">
                <a:solidFill>
                  <a:schemeClr val="tx1"/>
                </a:solidFill>
              </a:rPr>
              <a:t>fosfolipídicas</a:t>
            </a:r>
            <a:r>
              <a:rPr lang="pt-BR" dirty="0">
                <a:solidFill>
                  <a:schemeClr val="tx1"/>
                </a:solidFill>
              </a:rPr>
              <a:t>, a externa é semelhante à membrana citoplasmática e a interna tem pregas formando as cristas mitocondriais orientadas para o interior onde se encontra a matriz mitocondrial. </a:t>
            </a:r>
          </a:p>
          <a:p>
            <a:r>
              <a:rPr lang="pt-BR" dirty="0">
                <a:solidFill>
                  <a:schemeClr val="tx1"/>
                </a:solidFill>
              </a:rPr>
              <a:t>Dentro das mitocôndrias encontram-se proteínas, </a:t>
            </a:r>
            <a:r>
              <a:rPr lang="pt-BR" dirty="0" err="1">
                <a:solidFill>
                  <a:schemeClr val="tx1"/>
                </a:solidFill>
              </a:rPr>
              <a:t>ribossomas</a:t>
            </a:r>
            <a:r>
              <a:rPr lang="pt-BR" dirty="0">
                <a:solidFill>
                  <a:schemeClr val="tx1"/>
                </a:solidFill>
              </a:rPr>
              <a:t> e DNA.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29CEFB-1DF8-4B33-8440-1DD7A7A5C45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1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367C3EE-5332-4D7B-8323-813E9230B09E}"/>
              </a:ext>
            </a:extLst>
          </p:cNvPr>
          <p:cNvSpPr/>
          <p:nvPr/>
        </p:nvSpPr>
        <p:spPr>
          <a:xfrm>
            <a:off x="1524000" y="501844"/>
            <a:ext cx="9806609" cy="1404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C</a:t>
            </a:r>
            <a:r>
              <a:rPr lang="pt-BR" b="1" i="1" dirty="0"/>
              <a:t>alor e Temperatura são dois conceitos fundamentais na termologia (</a:t>
            </a:r>
            <a:r>
              <a:rPr lang="pt-BR" b="1" i="1" dirty="0" err="1"/>
              <a:t>Termofísica</a:t>
            </a:r>
            <a:r>
              <a:rPr lang="pt-BR" b="1" i="1" dirty="0"/>
              <a:t>) os quais, são considerados sinônimos. </a:t>
            </a:r>
            <a:endParaRPr lang="pt-BR" dirty="0"/>
          </a:p>
        </p:txBody>
      </p:sp>
      <p:sp>
        <p:nvSpPr>
          <p:cNvPr id="8" name="Retângulo: Cantos Arredondados 7">
            <a:hlinkClick r:id="rId2" action="ppaction://hlinksldjump"/>
            <a:extLst>
              <a:ext uri="{FF2B5EF4-FFF2-40B4-BE49-F238E27FC236}">
                <a16:creationId xmlns:a16="http://schemas.microsoft.com/office/drawing/2014/main" id="{33870EF5-B90E-483B-9DB8-0E7FFB6A8397}"/>
              </a:ext>
            </a:extLst>
          </p:cNvPr>
          <p:cNvSpPr/>
          <p:nvPr/>
        </p:nvSpPr>
        <p:spPr>
          <a:xfrm>
            <a:off x="1524000" y="2173356"/>
            <a:ext cx="9688643" cy="184205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i="1" dirty="0" smtClean="0">
                <a:solidFill>
                  <a:schemeClr val="tx1"/>
                </a:solidFill>
              </a:rPr>
              <a:t>No entanto, o calor designa </a:t>
            </a:r>
            <a:r>
              <a:rPr lang="pt-BR" sz="2000" b="1" i="1" dirty="0">
                <a:solidFill>
                  <a:schemeClr val="tx1"/>
                </a:solidFill>
              </a:rPr>
              <a:t>a agitação das moléculas de um corpo </a:t>
            </a:r>
            <a:r>
              <a:rPr lang="pt-BR" sz="2000" b="1" i="1" dirty="0" smtClean="0">
                <a:solidFill>
                  <a:schemeClr val="tx1"/>
                </a:solidFill>
              </a:rPr>
              <a:t>, enquanto que  </a:t>
            </a:r>
            <a:r>
              <a:rPr lang="pt-BR" sz="2000" b="1" i="1" dirty="0">
                <a:solidFill>
                  <a:schemeClr val="tx1"/>
                </a:solidFill>
              </a:rPr>
              <a:t>a temperatura</a:t>
            </a:r>
            <a:r>
              <a:rPr lang="pt-BR" sz="2000" b="1" i="1" dirty="0" smtClean="0">
                <a:solidFill>
                  <a:schemeClr val="tx1"/>
                </a:solidFill>
              </a:rPr>
              <a:t> </a:t>
            </a:r>
            <a:r>
              <a:rPr lang="pt-BR" sz="2000" b="1" i="1" dirty="0">
                <a:solidFill>
                  <a:schemeClr val="tx1"/>
                </a:solidFill>
              </a:rPr>
              <a:t>designa a troca de energia entre corpos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hlinkClick r:id="rId3" action="ppaction://hlinksldjump"/>
            <a:extLst>
              <a:ext uri="{FF2B5EF4-FFF2-40B4-BE49-F238E27FC236}">
                <a16:creationId xmlns:a16="http://schemas.microsoft.com/office/drawing/2014/main" id="{EC1B6DD4-2B23-4A91-A59C-E0BB52D5E7BD}"/>
              </a:ext>
            </a:extLst>
          </p:cNvPr>
          <p:cNvSpPr/>
          <p:nvPr/>
        </p:nvSpPr>
        <p:spPr>
          <a:xfrm>
            <a:off x="1524000" y="4282190"/>
            <a:ext cx="9806608" cy="184205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 smtClean="0">
              <a:solidFill>
                <a:schemeClr val="tx1"/>
              </a:solidFill>
            </a:endParaRPr>
          </a:p>
          <a:p>
            <a:pPr algn="ctr"/>
            <a:r>
              <a:rPr lang="pt-BR" sz="2400" b="1" i="1" dirty="0" smtClean="0">
                <a:solidFill>
                  <a:schemeClr val="tx1"/>
                </a:solidFill>
              </a:rPr>
              <a:t>No </a:t>
            </a:r>
            <a:r>
              <a:rPr lang="pt-BR" sz="2400" b="1" i="1" dirty="0">
                <a:solidFill>
                  <a:schemeClr val="tx1"/>
                </a:solidFill>
              </a:rPr>
              <a:t>entanto, o calor designa a troca de energia entre corpos, enquanto que a temperatura caracteriza a agitação das moléculas de um corpo.</a:t>
            </a:r>
            <a:endParaRPr lang="pt-BR" sz="2400" dirty="0">
              <a:solidFill>
                <a:schemeClr val="tx1"/>
              </a:solidFill>
            </a:endParaRPr>
          </a:p>
          <a:p>
            <a:pPr algn="ctr"/>
            <a:endParaRPr lang="pt-BR" sz="6000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EEA1F5-8975-4726-8202-15DFC2C75C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367C3EE-5332-4D7B-8323-813E9230B09E}"/>
              </a:ext>
            </a:extLst>
          </p:cNvPr>
          <p:cNvSpPr/>
          <p:nvPr/>
        </p:nvSpPr>
        <p:spPr>
          <a:xfrm>
            <a:off x="1524000" y="501844"/>
            <a:ext cx="9806609" cy="1404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i="1" dirty="0"/>
              <a:t>A propagação de calor pode ocorrer de três maneiras, a saber: condução, convecção e irradiação.</a:t>
            </a:r>
            <a:endParaRPr lang="pt-BR" sz="3200" dirty="0"/>
          </a:p>
        </p:txBody>
      </p:sp>
      <p:sp>
        <p:nvSpPr>
          <p:cNvPr id="8" name="Retângulo: Cantos Arredondados 7">
            <a:hlinkClick r:id="rId2" action="ppaction://hlinksldjump"/>
            <a:extLst>
              <a:ext uri="{FF2B5EF4-FFF2-40B4-BE49-F238E27FC236}">
                <a16:creationId xmlns:a16="http://schemas.microsoft.com/office/drawing/2014/main" id="{33870EF5-B90E-483B-9DB8-0E7FFB6A8397}"/>
              </a:ext>
            </a:extLst>
          </p:cNvPr>
          <p:cNvSpPr/>
          <p:nvPr/>
        </p:nvSpPr>
        <p:spPr>
          <a:xfrm>
            <a:off x="1524000" y="4788270"/>
            <a:ext cx="10063396" cy="184205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0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hlinkClick r:id="rId3" action="ppaction://hlinksldjump"/>
            <a:extLst>
              <a:ext uri="{FF2B5EF4-FFF2-40B4-BE49-F238E27FC236}">
                <a16:creationId xmlns:a16="http://schemas.microsoft.com/office/drawing/2014/main" id="{EC1B6DD4-2B23-4A91-A59C-E0BB52D5E7BD}"/>
              </a:ext>
            </a:extLst>
          </p:cNvPr>
          <p:cNvSpPr/>
          <p:nvPr/>
        </p:nvSpPr>
        <p:spPr>
          <a:xfrm>
            <a:off x="1523999" y="2507973"/>
            <a:ext cx="10063397" cy="184205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Na condução </a:t>
            </a:r>
            <a:r>
              <a:rPr lang="pt-BR" b="1" dirty="0" smtClean="0">
                <a:solidFill>
                  <a:schemeClr val="tx1"/>
                </a:solidFill>
              </a:rPr>
              <a:t>térmica</a:t>
            </a:r>
            <a:r>
              <a:rPr lang="pt-BR" b="1" dirty="0">
                <a:solidFill>
                  <a:schemeClr val="tx1"/>
                </a:solidFill>
              </a:rPr>
              <a:t>,</a:t>
            </a:r>
            <a:r>
              <a:rPr lang="pt-BR" b="1" dirty="0" smtClean="0">
                <a:solidFill>
                  <a:schemeClr val="tx1"/>
                </a:solidFill>
              </a:rPr>
              <a:t> </a:t>
            </a:r>
            <a:r>
              <a:rPr lang="pt-BR" b="1" dirty="0">
                <a:solidFill>
                  <a:schemeClr val="tx1"/>
                </a:solidFill>
              </a:rPr>
              <a:t>a transferência de calor é dada pela agitação das moléculas, por exemplo, ao segurar uma barra de ferro e aquecer a outra extremidade, em pouco tempo, a barra inteira se aquecerá.</a:t>
            </a:r>
            <a:endParaRPr lang="pt-BR" sz="6000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70E7DA-AD93-4AFD-8CCE-A0904E504D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149177" y="5229888"/>
            <a:ext cx="874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</a:rPr>
              <a:t>Na </a:t>
            </a:r>
            <a:r>
              <a:rPr lang="pt-BR" b="1" dirty="0" smtClean="0">
                <a:solidFill>
                  <a:srgbClr val="000000"/>
                </a:solidFill>
              </a:rPr>
              <a:t>convecção, </a:t>
            </a:r>
            <a:r>
              <a:rPr lang="pt-BR" b="1" dirty="0"/>
              <a:t>o calor é propagado por meio de ondas eletromagnéticas, sem que seja necessário o contato entre os corpos, por exemplo, se aquecer perto de uma lareira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558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367C3EE-5332-4D7B-8323-813E9230B09E}"/>
              </a:ext>
            </a:extLst>
          </p:cNvPr>
          <p:cNvSpPr/>
          <p:nvPr/>
        </p:nvSpPr>
        <p:spPr>
          <a:xfrm>
            <a:off x="1484243" y="516834"/>
            <a:ext cx="9806609" cy="1404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Equilíbrio térmico é a </a:t>
            </a:r>
            <a:r>
              <a:rPr lang="pt-BR" sz="3200" b="1" dirty="0" smtClean="0"/>
              <a:t>condição; </a:t>
            </a:r>
            <a:endParaRPr lang="pt-BR" sz="3200" dirty="0"/>
          </a:p>
        </p:txBody>
      </p:sp>
      <p:sp>
        <p:nvSpPr>
          <p:cNvPr id="8" name="Retângulo: Cantos Arredondados 7">
            <a:hlinkClick r:id="rId2" action="ppaction://hlinksldjump"/>
            <a:extLst>
              <a:ext uri="{FF2B5EF4-FFF2-40B4-BE49-F238E27FC236}">
                <a16:creationId xmlns:a16="http://schemas.microsoft.com/office/drawing/2014/main" id="{33870EF5-B90E-483B-9DB8-0E7FFB6A8397}"/>
              </a:ext>
            </a:extLst>
          </p:cNvPr>
          <p:cNvSpPr/>
          <p:nvPr/>
        </p:nvSpPr>
        <p:spPr>
          <a:xfrm>
            <a:off x="1484243" y="2134264"/>
            <a:ext cx="9964222" cy="121091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em que um corpo se encontra na mesma temperatura que suas vizinhanças. Observa-se que todos os corpos que se encontram em temperaturas mais altas que seus vizinhos tendem a ceder-lhes calor de forma espontânea até que ambos passem a apresentar a mesma temperatura.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hlinkClick r:id="rId3" action="ppaction://hlinksldjump"/>
            <a:extLst>
              <a:ext uri="{FF2B5EF4-FFF2-40B4-BE49-F238E27FC236}">
                <a16:creationId xmlns:a16="http://schemas.microsoft.com/office/drawing/2014/main" id="{EC1B6DD4-2B23-4A91-A59C-E0BB52D5E7BD}"/>
              </a:ext>
            </a:extLst>
          </p:cNvPr>
          <p:cNvSpPr/>
          <p:nvPr/>
        </p:nvSpPr>
        <p:spPr>
          <a:xfrm>
            <a:off x="1484242" y="3461658"/>
            <a:ext cx="10043029" cy="124025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em que um corpo se encontra na mesma temperatura que suas vizinhanças. Observa-se que todos os corpos que se encontram em temperaturas mais altas que seus vizinhos tendem a ceder-lhes calor de forma espontânea até que ambos passem a apresentar </a:t>
            </a:r>
            <a:r>
              <a:rPr lang="pt-BR" sz="2000" b="1" dirty="0" smtClean="0">
                <a:solidFill>
                  <a:schemeClr val="tx1"/>
                </a:solidFill>
              </a:rPr>
              <a:t>a temperatura mais alta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DEDFF43A-085F-4085-93CC-5363AA1ACC6C}"/>
              </a:ext>
            </a:extLst>
          </p:cNvPr>
          <p:cNvSpPr/>
          <p:nvPr/>
        </p:nvSpPr>
        <p:spPr>
          <a:xfrm>
            <a:off x="1484241" y="4990012"/>
            <a:ext cx="9964223" cy="12813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em que um corpo se encontra na mesma temperatura que suas vizinhanças. Observa-se que todos os corpos que se encontram em temperaturas mais altas que seus vizinhos tendem a ceder-lhes calor de forma espontânea até que ambos passem a apresentar a temperatura </a:t>
            </a:r>
            <a:r>
              <a:rPr lang="pt-BR" sz="2000" b="1" dirty="0" smtClean="0">
                <a:solidFill>
                  <a:schemeClr val="tx1"/>
                </a:solidFill>
              </a:rPr>
              <a:t>mais baixa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B5D7494-A339-4E56-AA4D-A343AB51F7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29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367C3EE-5332-4D7B-8323-813E9230B09E}"/>
              </a:ext>
            </a:extLst>
          </p:cNvPr>
          <p:cNvSpPr/>
          <p:nvPr/>
        </p:nvSpPr>
        <p:spPr>
          <a:xfrm>
            <a:off x="1484243" y="516834"/>
            <a:ext cx="9806609" cy="1404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 smtClean="0"/>
              <a:t>Qual das alternativas abaixo está correta</a:t>
            </a:r>
            <a:endParaRPr lang="pt-BR" sz="6000" dirty="0"/>
          </a:p>
        </p:txBody>
      </p:sp>
      <p:sp>
        <p:nvSpPr>
          <p:cNvPr id="8" name="Retângulo: Cantos Arredondados 7">
            <a:hlinkClick r:id="rId2" action="ppaction://hlinksldjump"/>
            <a:extLst>
              <a:ext uri="{FF2B5EF4-FFF2-40B4-BE49-F238E27FC236}">
                <a16:creationId xmlns:a16="http://schemas.microsoft.com/office/drawing/2014/main" id="{33870EF5-B90E-483B-9DB8-0E7FFB6A8397}"/>
              </a:ext>
            </a:extLst>
          </p:cNvPr>
          <p:cNvSpPr/>
          <p:nvPr/>
        </p:nvSpPr>
        <p:spPr>
          <a:xfrm>
            <a:off x="963061" y="3692248"/>
            <a:ext cx="10848969" cy="10195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Calor </a:t>
            </a:r>
            <a:r>
              <a:rPr lang="pt-BR" dirty="0">
                <a:solidFill>
                  <a:schemeClr val="tx1"/>
                </a:solidFill>
              </a:rPr>
              <a:t>sensível: é aquele que causa mudanças de temperatura em um corpo sem que haja mudanças em seu estado físico. Conferira a fórmula de calor sensível: </a:t>
            </a:r>
            <a:endParaRPr lang="pt-BR" sz="6000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hlinkClick r:id="rId3" action="ppaction://hlinksldjump"/>
            <a:extLst>
              <a:ext uri="{FF2B5EF4-FFF2-40B4-BE49-F238E27FC236}">
                <a16:creationId xmlns:a16="http://schemas.microsoft.com/office/drawing/2014/main" id="{EC1B6DD4-2B23-4A91-A59C-E0BB52D5E7BD}"/>
              </a:ext>
            </a:extLst>
          </p:cNvPr>
          <p:cNvSpPr/>
          <p:nvPr/>
        </p:nvSpPr>
        <p:spPr>
          <a:xfrm>
            <a:off x="963062" y="2409449"/>
            <a:ext cx="10848969" cy="101955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Calor Latente: </a:t>
            </a:r>
            <a:r>
              <a:rPr lang="pt-BR" dirty="0">
                <a:solidFill>
                  <a:schemeClr val="tx1"/>
                </a:solidFill>
              </a:rPr>
              <a:t>é aquele que causa mudanças de temperatura em um corpo sem que haja mudanças em seu estado físico. Conferira a fórmula de calor sensível: </a:t>
            </a:r>
            <a:endParaRPr lang="pt-BR" sz="6000" dirty="0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9D1E6AC2-3300-4F39-A01E-759106A82B76}"/>
              </a:ext>
            </a:extLst>
          </p:cNvPr>
          <p:cNvSpPr/>
          <p:nvPr/>
        </p:nvSpPr>
        <p:spPr>
          <a:xfrm>
            <a:off x="963061" y="4975046"/>
            <a:ext cx="10848969" cy="101955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Para medir a temperatura é necessário um aparelho chamado </a:t>
            </a:r>
            <a:r>
              <a:rPr lang="pt-BR" sz="2400" b="1" dirty="0" smtClean="0">
                <a:solidFill>
                  <a:schemeClr val="tx1"/>
                </a:solidFill>
              </a:rPr>
              <a:t>Anemômetro</a:t>
            </a:r>
            <a:endParaRPr lang="pt-BR" sz="2400" b="1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4BD28-B9C3-4392-81E2-9B2CD470B60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0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DA262957-C29E-4C3C-924F-CA9EEBD7C181}"/>
              </a:ext>
            </a:extLst>
          </p:cNvPr>
          <p:cNvSpPr/>
          <p:nvPr/>
        </p:nvSpPr>
        <p:spPr>
          <a:xfrm>
            <a:off x="380238" y="480209"/>
            <a:ext cx="580319" cy="18779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C32B72E-C07B-42FE-9F05-61834C1F13DD}"/>
              </a:ext>
            </a:extLst>
          </p:cNvPr>
          <p:cNvSpPr/>
          <p:nvPr/>
        </p:nvSpPr>
        <p:spPr>
          <a:xfrm>
            <a:off x="232947" y="2787041"/>
            <a:ext cx="3771344" cy="574529"/>
          </a:xfrm>
          <a:prstGeom prst="roundRect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  <a:bevelB w="400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lgerian" panose="04020705040A02060702" pitchFamily="82" charset="0"/>
              </a:rPr>
              <a:t>Perguntas</a:t>
            </a:r>
          </a:p>
        </p:txBody>
      </p:sp>
      <p:sp>
        <p:nvSpPr>
          <p:cNvPr id="18" name="P-1">
            <a:hlinkClick r:id="rId4" action="ppaction://hlinksldjump"/>
            <a:extLst>
              <a:ext uri="{FF2B5EF4-FFF2-40B4-BE49-F238E27FC236}">
                <a16:creationId xmlns:a16="http://schemas.microsoft.com/office/drawing/2014/main" id="{E98F5217-AF72-4F8F-9C05-BCC794DAF313}"/>
              </a:ext>
            </a:extLst>
          </p:cNvPr>
          <p:cNvSpPr/>
          <p:nvPr/>
        </p:nvSpPr>
        <p:spPr>
          <a:xfrm>
            <a:off x="326821" y="3578003"/>
            <a:ext cx="717839" cy="929809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P-2">
            <a:hlinkClick r:id="rId5" action="ppaction://hlinksldjump"/>
            <a:extLst>
              <a:ext uri="{FF2B5EF4-FFF2-40B4-BE49-F238E27FC236}">
                <a16:creationId xmlns:a16="http://schemas.microsoft.com/office/drawing/2014/main" id="{363C9A99-120F-4284-B004-32B0E8B80F57}"/>
              </a:ext>
            </a:extLst>
          </p:cNvPr>
          <p:cNvSpPr/>
          <p:nvPr/>
        </p:nvSpPr>
        <p:spPr>
          <a:xfrm>
            <a:off x="1212947" y="3578003"/>
            <a:ext cx="717839" cy="929809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P-3">
            <a:hlinkClick r:id="rId6" action="ppaction://hlinksldjump"/>
            <a:extLst>
              <a:ext uri="{FF2B5EF4-FFF2-40B4-BE49-F238E27FC236}">
                <a16:creationId xmlns:a16="http://schemas.microsoft.com/office/drawing/2014/main" id="{00F86872-617B-423C-A1D5-5FF4BDFD7C2A}"/>
              </a:ext>
            </a:extLst>
          </p:cNvPr>
          <p:cNvSpPr/>
          <p:nvPr/>
        </p:nvSpPr>
        <p:spPr>
          <a:xfrm>
            <a:off x="2089087" y="3598659"/>
            <a:ext cx="717839" cy="909153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P-4">
            <a:hlinkClick r:id="rId7" action="ppaction://hlinksldjump"/>
            <a:extLst>
              <a:ext uri="{FF2B5EF4-FFF2-40B4-BE49-F238E27FC236}">
                <a16:creationId xmlns:a16="http://schemas.microsoft.com/office/drawing/2014/main" id="{7F985FBA-8494-470C-BB26-855E6847EDFC}"/>
              </a:ext>
            </a:extLst>
          </p:cNvPr>
          <p:cNvSpPr/>
          <p:nvPr/>
        </p:nvSpPr>
        <p:spPr>
          <a:xfrm>
            <a:off x="3019909" y="3598659"/>
            <a:ext cx="715252" cy="909153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P-5">
            <a:hlinkClick r:id="rId8" action="ppaction://hlinksldjump"/>
            <a:extLst>
              <a:ext uri="{FF2B5EF4-FFF2-40B4-BE49-F238E27FC236}">
                <a16:creationId xmlns:a16="http://schemas.microsoft.com/office/drawing/2014/main" id="{11D0AC62-380B-4085-BE23-61F194A9E28F}"/>
              </a:ext>
            </a:extLst>
          </p:cNvPr>
          <p:cNvSpPr/>
          <p:nvPr/>
        </p:nvSpPr>
        <p:spPr>
          <a:xfrm>
            <a:off x="346411" y="4668917"/>
            <a:ext cx="715252" cy="964957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p-6">
            <a:hlinkClick r:id="rId9" action="ppaction://hlinksldjump"/>
            <a:extLst>
              <a:ext uri="{FF2B5EF4-FFF2-40B4-BE49-F238E27FC236}">
                <a16:creationId xmlns:a16="http://schemas.microsoft.com/office/drawing/2014/main" id="{A6EE7832-FA17-40E8-BC05-2AFDEE2FEE05}"/>
              </a:ext>
            </a:extLst>
          </p:cNvPr>
          <p:cNvSpPr/>
          <p:nvPr/>
        </p:nvSpPr>
        <p:spPr>
          <a:xfrm>
            <a:off x="1231494" y="4668917"/>
            <a:ext cx="717839" cy="929809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P7">
            <a:hlinkClick r:id="rId10" action="ppaction://hlinksldjump"/>
            <a:extLst>
              <a:ext uri="{FF2B5EF4-FFF2-40B4-BE49-F238E27FC236}">
                <a16:creationId xmlns:a16="http://schemas.microsoft.com/office/drawing/2014/main" id="{A9871ECF-5B1A-41A8-BF11-C622DB655AF1}"/>
              </a:ext>
            </a:extLst>
          </p:cNvPr>
          <p:cNvSpPr/>
          <p:nvPr/>
        </p:nvSpPr>
        <p:spPr>
          <a:xfrm>
            <a:off x="2123505" y="4695169"/>
            <a:ext cx="702752" cy="877303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p-8">
            <a:hlinkClick r:id="rId11" action="ppaction://hlinksldjump"/>
            <a:extLst>
              <a:ext uri="{FF2B5EF4-FFF2-40B4-BE49-F238E27FC236}">
                <a16:creationId xmlns:a16="http://schemas.microsoft.com/office/drawing/2014/main" id="{332D733F-DB90-44AB-9594-E965D4EEE7CA}"/>
              </a:ext>
            </a:extLst>
          </p:cNvPr>
          <p:cNvSpPr/>
          <p:nvPr/>
        </p:nvSpPr>
        <p:spPr>
          <a:xfrm>
            <a:off x="3069693" y="4695168"/>
            <a:ext cx="717839" cy="877303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3" name="clique avançar azul">
            <a:extLst>
              <a:ext uri="{FF2B5EF4-FFF2-40B4-BE49-F238E27FC236}">
                <a16:creationId xmlns:a16="http://schemas.microsoft.com/office/drawing/2014/main" id="{4BF965E4-2DD2-4FB8-96D5-E2D62F522F4A}"/>
              </a:ext>
            </a:extLst>
          </p:cNvPr>
          <p:cNvGrpSpPr/>
          <p:nvPr/>
        </p:nvGrpSpPr>
        <p:grpSpPr>
          <a:xfrm>
            <a:off x="7002263" y="1395252"/>
            <a:ext cx="4401058" cy="787791"/>
            <a:chOff x="1406810" y="120527"/>
            <a:chExt cx="4401058" cy="787791"/>
          </a:xfrm>
          <a:solidFill>
            <a:srgbClr val="FF0000"/>
          </a:solidFill>
        </p:grpSpPr>
        <p:sp>
          <p:nvSpPr>
            <p:cNvPr id="15" name="Clique para avançar">
              <a:extLst>
                <a:ext uri="{FF2B5EF4-FFF2-40B4-BE49-F238E27FC236}">
                  <a16:creationId xmlns:a16="http://schemas.microsoft.com/office/drawing/2014/main" id="{527F3EF3-C602-402F-B638-FF6BC043CC4E}"/>
                </a:ext>
              </a:extLst>
            </p:cNvPr>
            <p:cNvSpPr/>
            <p:nvPr/>
          </p:nvSpPr>
          <p:spPr>
            <a:xfrm>
              <a:off x="1406810" y="120527"/>
              <a:ext cx="4401058" cy="787791"/>
            </a:xfrm>
            <a:prstGeom prst="round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4000" dirty="0"/>
                <a:t>Clique para avançar</a:t>
              </a: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1E1A6B9B-326F-4685-894B-90248649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="" xmlns:a1611="http://schemas.microsoft.com/office/drawing/2016/11/main" r:id="rId13"/>
                </a:ext>
              </a:extLst>
            </a:blip>
            <a:srcRect/>
            <a:stretch/>
          </p:blipFill>
          <p:spPr>
            <a:xfrm flipH="1">
              <a:off x="3872015" y="343304"/>
              <a:ext cx="84655" cy="466693"/>
            </a:xfrm>
            <a:prstGeom prst="rect">
              <a:avLst/>
            </a:prstGeom>
            <a:grpFill/>
          </p:spPr>
        </p:pic>
      </p:grpSp>
      <p:sp>
        <p:nvSpPr>
          <p:cNvPr id="29" name="p-9">
            <a:hlinkClick r:id="rId14" action="ppaction://hlinksldjump"/>
            <a:extLst>
              <a:ext uri="{FF2B5EF4-FFF2-40B4-BE49-F238E27FC236}">
                <a16:creationId xmlns:a16="http://schemas.microsoft.com/office/drawing/2014/main" id="{E5093189-195D-4C73-8250-60F33B9ECB03}"/>
              </a:ext>
            </a:extLst>
          </p:cNvPr>
          <p:cNvSpPr/>
          <p:nvPr/>
        </p:nvSpPr>
        <p:spPr>
          <a:xfrm>
            <a:off x="343824" y="5794979"/>
            <a:ext cx="717839" cy="877303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p-10">
            <a:hlinkClick r:id="rId7" action="ppaction://hlinksldjump"/>
            <a:extLst>
              <a:ext uri="{FF2B5EF4-FFF2-40B4-BE49-F238E27FC236}">
                <a16:creationId xmlns:a16="http://schemas.microsoft.com/office/drawing/2014/main" id="{02180ED8-86D1-4584-B551-5C3C825B5B54}"/>
              </a:ext>
            </a:extLst>
          </p:cNvPr>
          <p:cNvSpPr/>
          <p:nvPr/>
        </p:nvSpPr>
        <p:spPr>
          <a:xfrm>
            <a:off x="1231494" y="5794979"/>
            <a:ext cx="712523" cy="877302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p-11">
            <a:hlinkClick r:id="rId15" action="ppaction://hlinksldjump"/>
            <a:extLst>
              <a:ext uri="{FF2B5EF4-FFF2-40B4-BE49-F238E27FC236}">
                <a16:creationId xmlns:a16="http://schemas.microsoft.com/office/drawing/2014/main" id="{C39CCFF1-31AB-494F-966B-A7B0CC2A85CB}"/>
              </a:ext>
            </a:extLst>
          </p:cNvPr>
          <p:cNvSpPr/>
          <p:nvPr/>
        </p:nvSpPr>
        <p:spPr>
          <a:xfrm>
            <a:off x="2118619" y="5759829"/>
            <a:ext cx="712523" cy="909154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3" name="p-12">
            <a:hlinkClick r:id="rId16" action="ppaction://hlinksldjump"/>
            <a:extLst>
              <a:ext uri="{FF2B5EF4-FFF2-40B4-BE49-F238E27FC236}">
                <a16:creationId xmlns:a16="http://schemas.microsoft.com/office/drawing/2014/main" id="{0E3C2440-7BBC-4897-B608-B7BEFBE608A0}"/>
              </a:ext>
            </a:extLst>
          </p:cNvPr>
          <p:cNvSpPr/>
          <p:nvPr/>
        </p:nvSpPr>
        <p:spPr>
          <a:xfrm>
            <a:off x="3013672" y="5724680"/>
            <a:ext cx="721489" cy="944303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tx1"/>
                </a:solidFill>
              </a:rPr>
              <a:t>12</a:t>
            </a:r>
          </a:p>
        </p:txBody>
      </p:sp>
      <p:grpSp>
        <p:nvGrpSpPr>
          <p:cNvPr id="46" name="clique andar verde">
            <a:extLst>
              <a:ext uri="{FF2B5EF4-FFF2-40B4-BE49-F238E27FC236}">
                <a16:creationId xmlns:a16="http://schemas.microsoft.com/office/drawing/2014/main" id="{12B805AA-9852-4847-91F6-84449863D965}"/>
              </a:ext>
            </a:extLst>
          </p:cNvPr>
          <p:cNvGrpSpPr/>
          <p:nvPr/>
        </p:nvGrpSpPr>
        <p:grpSpPr>
          <a:xfrm>
            <a:off x="7011485" y="381369"/>
            <a:ext cx="4864180" cy="2687006"/>
            <a:chOff x="3806425" y="-521593"/>
            <a:chExt cx="5441812" cy="2687006"/>
          </a:xfrm>
        </p:grpSpPr>
        <p:sp>
          <p:nvSpPr>
            <p:cNvPr id="37" name="Clique para avançar">
              <a:extLst>
                <a:ext uri="{FF2B5EF4-FFF2-40B4-BE49-F238E27FC236}">
                  <a16:creationId xmlns:a16="http://schemas.microsoft.com/office/drawing/2014/main" id="{D71C662A-C558-41B8-8382-E684938880AA}"/>
                </a:ext>
              </a:extLst>
            </p:cNvPr>
            <p:cNvSpPr/>
            <p:nvPr/>
          </p:nvSpPr>
          <p:spPr>
            <a:xfrm>
              <a:off x="3806425" y="-521593"/>
              <a:ext cx="4923693" cy="787791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>
              <a:bevelT w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4000" dirty="0"/>
                <a:t>Clique para avançar</a:t>
              </a:r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A3D55DFA-CF8F-4F21-A8CB-B5FF830C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="" xmlns:a1611="http://schemas.microsoft.com/office/drawing/2016/11/main" r:id="rId13"/>
                </a:ext>
              </a:extLst>
            </a:blip>
            <a:srcRect/>
            <a:stretch/>
          </p:blipFill>
          <p:spPr>
            <a:xfrm>
              <a:off x="9202518" y="1468458"/>
              <a:ext cx="45719" cy="696955"/>
            </a:xfrm>
            <a:prstGeom prst="rect">
              <a:avLst/>
            </a:prstGeom>
          </p:spPr>
        </p:pic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B21101E1-392E-4F31-A72C-74FA2CEC4401}"/>
              </a:ext>
            </a:extLst>
          </p:cNvPr>
          <p:cNvGrpSpPr/>
          <p:nvPr/>
        </p:nvGrpSpPr>
        <p:grpSpPr>
          <a:xfrm>
            <a:off x="864561" y="473032"/>
            <a:ext cx="11388478" cy="6188773"/>
            <a:chOff x="960557" y="480210"/>
            <a:chExt cx="11282360" cy="6377790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6CD3CCAB-8090-46E5-ADA6-C11EF507C8A8}"/>
                </a:ext>
              </a:extLst>
            </p:cNvPr>
            <p:cNvGrpSpPr/>
            <p:nvPr/>
          </p:nvGrpSpPr>
          <p:grpSpPr>
            <a:xfrm>
              <a:off x="960557" y="480210"/>
              <a:ext cx="10626838" cy="5998593"/>
              <a:chOff x="430368" y="462680"/>
              <a:chExt cx="10626838" cy="5998593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A5A9FD85-9BAE-41B8-B6C4-029D838F0F83}"/>
                  </a:ext>
                </a:extLst>
              </p:cNvPr>
              <p:cNvSpPr/>
              <p:nvPr/>
            </p:nvSpPr>
            <p:spPr>
              <a:xfrm>
                <a:off x="430368" y="462680"/>
                <a:ext cx="290123" cy="1923589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Início</a:t>
                </a:r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C36E03E1-E4CA-4B07-B3E6-84813B30CD83}"/>
                  </a:ext>
                </a:extLst>
              </p:cNvPr>
              <p:cNvSpPr/>
              <p:nvPr/>
            </p:nvSpPr>
            <p:spPr>
              <a:xfrm>
                <a:off x="700627" y="516938"/>
                <a:ext cx="1681449" cy="19308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C30F3485-FBD9-483F-91E1-40CC4483E1AE}"/>
                  </a:ext>
                </a:extLst>
              </p:cNvPr>
              <p:cNvSpPr/>
              <p:nvPr/>
            </p:nvSpPr>
            <p:spPr>
              <a:xfrm>
                <a:off x="2382076" y="499955"/>
                <a:ext cx="1681449" cy="19308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182ADB98-4786-4319-821C-8704944ADF96}"/>
                  </a:ext>
                </a:extLst>
              </p:cNvPr>
              <p:cNvSpPr/>
              <p:nvPr/>
            </p:nvSpPr>
            <p:spPr>
              <a:xfrm>
                <a:off x="4057994" y="556814"/>
                <a:ext cx="1681449" cy="19308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D507493-2928-42E9-8D07-23A71CADC23E}"/>
                  </a:ext>
                </a:extLst>
              </p:cNvPr>
              <p:cNvSpPr/>
              <p:nvPr/>
            </p:nvSpPr>
            <p:spPr>
              <a:xfrm>
                <a:off x="3976889" y="2531017"/>
                <a:ext cx="1681449" cy="19308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1C8640CC-C8C7-456F-A301-714D28F628A8}"/>
                  </a:ext>
                </a:extLst>
              </p:cNvPr>
              <p:cNvSpPr/>
              <p:nvPr/>
            </p:nvSpPr>
            <p:spPr>
              <a:xfrm>
                <a:off x="3972064" y="4505220"/>
                <a:ext cx="1681449" cy="19308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99569A9C-8145-48C8-A9C2-5B145A412115}"/>
                  </a:ext>
                </a:extLst>
              </p:cNvPr>
              <p:cNvSpPr/>
              <p:nvPr/>
            </p:nvSpPr>
            <p:spPr>
              <a:xfrm>
                <a:off x="7334962" y="2595653"/>
                <a:ext cx="1681449" cy="19308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D8E64EC3-17C0-4D86-BBB8-16AA06042BF8}"/>
                  </a:ext>
                </a:extLst>
              </p:cNvPr>
              <p:cNvSpPr/>
              <p:nvPr/>
            </p:nvSpPr>
            <p:spPr>
              <a:xfrm>
                <a:off x="7361631" y="4530461"/>
                <a:ext cx="1681449" cy="19308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: Cantos Arredondados 11">
                <a:extLst>
                  <a:ext uri="{FF2B5EF4-FFF2-40B4-BE49-F238E27FC236}">
                    <a16:creationId xmlns:a16="http://schemas.microsoft.com/office/drawing/2014/main" id="{54F4C75E-8EE5-4045-BB4E-2F6D16B6BA8E}"/>
                  </a:ext>
                </a:extLst>
              </p:cNvPr>
              <p:cNvSpPr/>
              <p:nvPr/>
            </p:nvSpPr>
            <p:spPr>
              <a:xfrm>
                <a:off x="5680182" y="4505220"/>
                <a:ext cx="1681449" cy="19308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Retângulo 1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A65BE3B-9690-4CD4-985C-FD836FC75C1D}"/>
                  </a:ext>
                </a:extLst>
              </p:cNvPr>
              <p:cNvSpPr/>
              <p:nvPr/>
            </p:nvSpPr>
            <p:spPr>
              <a:xfrm>
                <a:off x="10777867" y="2531017"/>
                <a:ext cx="279339" cy="208932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Chegada</a:t>
                </a:r>
              </a:p>
            </p:txBody>
          </p:sp>
          <p:sp>
            <p:nvSpPr>
              <p:cNvPr id="28" name="Retângulo: Cantos Arredondados 27">
                <a:extLst>
                  <a:ext uri="{FF2B5EF4-FFF2-40B4-BE49-F238E27FC236}">
                    <a16:creationId xmlns:a16="http://schemas.microsoft.com/office/drawing/2014/main" id="{796418B6-5544-4AEA-AB3C-078167612C92}"/>
                  </a:ext>
                </a:extLst>
              </p:cNvPr>
              <p:cNvSpPr/>
              <p:nvPr/>
            </p:nvSpPr>
            <p:spPr>
              <a:xfrm>
                <a:off x="9069749" y="2595653"/>
                <a:ext cx="1681449" cy="193081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B42F055D-A921-4ACC-BC0C-1EC7C416A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6062" y="5851145"/>
              <a:ext cx="1006855" cy="1006855"/>
            </a:xfrm>
            <a:prstGeom prst="rect">
              <a:avLst/>
            </a:prstGeom>
          </p:spPr>
        </p:pic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25795EF3-3410-4227-A4FD-A316078E1855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21"/>
              </a:ext>
            </a:extLst>
          </a:blip>
          <a:srcRect/>
          <a:stretch/>
        </p:blipFill>
        <p:spPr>
          <a:xfrm>
            <a:off x="326821" y="408454"/>
            <a:ext cx="633736" cy="116306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EB6538B-A8E0-4197-912A-ED23920F5419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23"/>
              </a:ext>
            </a:extLst>
          </a:blip>
          <a:srcRect/>
          <a:stretch/>
        </p:blipFill>
        <p:spPr>
          <a:xfrm>
            <a:off x="103933" y="1297196"/>
            <a:ext cx="949328" cy="1082029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3EA9B6C4-F375-4B6E-8F51-43D4C8E16781}"/>
              </a:ext>
            </a:extLst>
          </p:cNvPr>
          <p:cNvGrpSpPr/>
          <p:nvPr/>
        </p:nvGrpSpPr>
        <p:grpSpPr>
          <a:xfrm>
            <a:off x="-50917" y="-11587"/>
            <a:ext cx="12242917" cy="6746314"/>
            <a:chOff x="15374" y="-8421373"/>
            <a:chExt cx="12242917" cy="674631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8E617D94-1338-4859-9EFD-DED74C6A33EB}"/>
                </a:ext>
              </a:extLst>
            </p:cNvPr>
            <p:cNvSpPr/>
            <p:nvPr/>
          </p:nvSpPr>
          <p:spPr>
            <a:xfrm>
              <a:off x="15374" y="-8421373"/>
              <a:ext cx="12242917" cy="6746314"/>
            </a:xfrm>
            <a:prstGeom prst="rect">
              <a:avLst/>
            </a:prstGeom>
            <a:gradFill>
              <a:gsLst>
                <a:gs pos="0">
                  <a:srgbClr val="92D05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46050" h="209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gerian" panose="04020705040A02060702" pitchFamily="82" charset="0"/>
                </a:rPr>
                <a:t>Parabéns!</a:t>
              </a:r>
            </a:p>
            <a:p>
              <a:pPr algn="ctr"/>
              <a:endParaRPr lang="pt-BR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endParaRPr>
            </a:p>
            <a:p>
              <a:pPr algn="ctr"/>
              <a:endParaRPr lang="pt-BR" sz="9600" dirty="0"/>
            </a:p>
            <a:p>
              <a:pPr algn="ctr"/>
              <a:endParaRPr lang="pt-BR" sz="9600" dirty="0"/>
            </a:p>
            <a:p>
              <a:pPr algn="ctr"/>
              <a:endParaRPr lang="pt-BR" sz="9600" dirty="0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B34A7F0D-2255-41F3-83C8-97AA8D99E09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416" y="-6926103"/>
              <a:ext cx="5796239" cy="469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2AD1F20C-3288-422B-9AB8-29D6DCFCFA96}"/>
              </a:ext>
            </a:extLst>
          </p:cNvPr>
          <p:cNvGrpSpPr/>
          <p:nvPr/>
        </p:nvGrpSpPr>
        <p:grpSpPr>
          <a:xfrm>
            <a:off x="-84349" y="-77331"/>
            <a:ext cx="12242917" cy="6746314"/>
            <a:chOff x="1" y="-8448960"/>
            <a:chExt cx="12242917" cy="674631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1DE157A2-46EF-43B3-ABD0-6585633F8C36}"/>
                </a:ext>
              </a:extLst>
            </p:cNvPr>
            <p:cNvSpPr/>
            <p:nvPr/>
          </p:nvSpPr>
          <p:spPr>
            <a:xfrm>
              <a:off x="1" y="-8448960"/>
              <a:ext cx="12242917" cy="6746314"/>
            </a:xfrm>
            <a:prstGeom prst="rect">
              <a:avLst/>
            </a:prstGeom>
            <a:gradFill>
              <a:gsLst>
                <a:gs pos="0">
                  <a:srgbClr val="92D05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46050" h="209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lgerian" panose="04020705040A02060702" pitchFamily="82" charset="0"/>
                </a:rPr>
                <a:t>Parabéns!</a:t>
              </a:r>
            </a:p>
            <a:p>
              <a:pPr algn="ctr"/>
              <a:endParaRPr lang="pt-BR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endParaRPr>
            </a:p>
            <a:p>
              <a:pPr algn="ctr"/>
              <a:endParaRPr lang="pt-BR" sz="9600" dirty="0"/>
            </a:p>
            <a:p>
              <a:pPr algn="ctr"/>
              <a:endParaRPr lang="pt-BR" sz="9600" dirty="0"/>
            </a:p>
            <a:p>
              <a:pPr algn="ctr"/>
              <a:endParaRPr lang="pt-BR" sz="9600" dirty="0"/>
            </a:p>
          </p:txBody>
        </p:sp>
        <p:pic>
          <p:nvPicPr>
            <p:cNvPr id="5124" name="Picture 4" descr="Underfriends | Undertale Brasil Amino">
              <a:extLst>
                <a:ext uri="{FF2B5EF4-FFF2-40B4-BE49-F238E27FC236}">
                  <a16:creationId xmlns:a16="http://schemas.microsoft.com/office/drawing/2014/main" id="{5C3053D2-3F43-40F9-BF8B-6D4DA9EC2C4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9461" y="-7222790"/>
              <a:ext cx="4847345" cy="4847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3943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2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10781 0.0266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02662 L 0.22356 0.0185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56 0.01851 L 0.38229 0.0122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229 0.01226 L 0.37786 0.3168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786 0.31689 L 0.37708 0.5983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708 0.59838 L 0.52252 0.60092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52 0.60092 L 0.66041 0.6196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041 0.61967 L 0.65052 0.3150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5052 0.31504 L 0.79974 0.3162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0.10782 0.02662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2 0.02662 L 0.22357 0.0185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57 0.01852 L 0.3823 0.01227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23 0.01227 L 0.37787 0.316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787 0.3169 L 0.37709 0.59838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709 0.59838 L 0.52253 0.60093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53 0.60093 L 0.66042 0.61968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042 0.61968 L 0.65053 0.31505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5053 0.31505 L 0.79974 0.31621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4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9" fill="hold">
                      <p:stCondLst>
                        <p:cond delay="0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7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3" fill="hold">
                      <p:stCondLst>
                        <p:cond delay="0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ara a Direita 4">
            <a:hlinkClick r:id="rId3" action="ppaction://hlinksldjump"/>
            <a:extLst>
              <a:ext uri="{FF2B5EF4-FFF2-40B4-BE49-F238E27FC236}">
                <a16:creationId xmlns:a16="http://schemas.microsoft.com/office/drawing/2014/main" id="{E57E7056-F6DD-41CD-96BF-571A269285FB}"/>
              </a:ext>
            </a:extLst>
          </p:cNvPr>
          <p:cNvSpPr/>
          <p:nvPr/>
        </p:nvSpPr>
        <p:spPr>
          <a:xfrm>
            <a:off x="9118148" y="5691809"/>
            <a:ext cx="2756452" cy="1166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Continuar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00DEEC0-9066-4FF3-9502-B221898A150C}"/>
              </a:ext>
            </a:extLst>
          </p:cNvPr>
          <p:cNvSpPr/>
          <p:nvPr/>
        </p:nvSpPr>
        <p:spPr>
          <a:xfrm>
            <a:off x="1636917" y="348580"/>
            <a:ext cx="9658088" cy="1219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 Black" panose="020B0A04020102020204" pitchFamily="34" charset="0"/>
              </a:rPr>
              <a:t>Parabéns, avance 1 casa.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F0A5F5-105B-425D-B3D3-740298F22D7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  <p:pic>
        <p:nvPicPr>
          <p:cNvPr id="8" name="Picture 2" descr="5 lições que aprendemos com Super Mario Bros!">
            <a:extLst>
              <a:ext uri="{FF2B5EF4-FFF2-40B4-BE49-F238E27FC236}">
                <a16:creationId xmlns:a16="http://schemas.microsoft.com/office/drawing/2014/main" id="{5335C81B-AC2F-4AAE-A13E-5D8A81E1CB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66" y="1231714"/>
            <a:ext cx="6023882" cy="503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2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applause.wav"/>
          </p:stSnd>
        </p:sndAc>
      </p:transition>
    </mc:Choice>
    <mc:Fallback xmlns="">
      <p:transition spd="slow">
        <p:circle/>
        <p:sndAc>
          <p:stSnd>
            <p:snd r:embed="rId6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ara a Direita 4">
            <a:hlinkClick r:id="rId3" action="ppaction://hlinksldjump"/>
            <a:extLst>
              <a:ext uri="{FF2B5EF4-FFF2-40B4-BE49-F238E27FC236}">
                <a16:creationId xmlns:a16="http://schemas.microsoft.com/office/drawing/2014/main" id="{E57E7056-F6DD-41CD-96BF-571A269285FB}"/>
              </a:ext>
            </a:extLst>
          </p:cNvPr>
          <p:cNvSpPr/>
          <p:nvPr/>
        </p:nvSpPr>
        <p:spPr>
          <a:xfrm>
            <a:off x="9118148" y="5691809"/>
            <a:ext cx="2756452" cy="1166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Continuar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00DEEC0-9066-4FF3-9502-B221898A150C}"/>
              </a:ext>
            </a:extLst>
          </p:cNvPr>
          <p:cNvSpPr/>
          <p:nvPr/>
        </p:nvSpPr>
        <p:spPr>
          <a:xfrm>
            <a:off x="1873771" y="284813"/>
            <a:ext cx="9285848" cy="1219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 Black" panose="020B0A04020102020204" pitchFamily="34" charset="0"/>
              </a:rPr>
              <a:t>Parabéns, avance 2 casa.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3CC1C2-B252-4AE7-8904-318B3B43735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  <p:pic>
        <p:nvPicPr>
          <p:cNvPr id="2052" name="Picture 4" descr="Discover &amp; share this Sticker Sticker for iOS and Android. Bring your texts  and messages to life with our collection of GIPHY S… | Super mario art,  Mario, Mario art">
            <a:extLst>
              <a:ext uri="{FF2B5EF4-FFF2-40B4-BE49-F238E27FC236}">
                <a16:creationId xmlns:a16="http://schemas.microsoft.com/office/drawing/2014/main" id="{1DAC599D-8F21-47B2-ADE3-E406C38F32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1259426"/>
            <a:ext cx="6425746" cy="555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588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6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ᴍᴀʀɪᴏ ᴅs | Nintendo Amino ! Amino">
            <a:extLst>
              <a:ext uri="{FF2B5EF4-FFF2-40B4-BE49-F238E27FC236}">
                <a16:creationId xmlns:a16="http://schemas.microsoft.com/office/drawing/2014/main" id="{89823F9E-CF1D-4556-BD4C-324A513784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70" y="1507744"/>
            <a:ext cx="7086445" cy="49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: para a Direita 4">
            <a:hlinkClick r:id="rId5" action="ppaction://hlinksldjump"/>
            <a:extLst>
              <a:ext uri="{FF2B5EF4-FFF2-40B4-BE49-F238E27FC236}">
                <a16:creationId xmlns:a16="http://schemas.microsoft.com/office/drawing/2014/main" id="{E57E7056-F6DD-41CD-96BF-571A269285FB}"/>
              </a:ext>
            </a:extLst>
          </p:cNvPr>
          <p:cNvSpPr/>
          <p:nvPr/>
        </p:nvSpPr>
        <p:spPr>
          <a:xfrm>
            <a:off x="9118148" y="5691809"/>
            <a:ext cx="2756452" cy="1166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Continuar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00DEEC0-9066-4FF3-9502-B221898A150C}"/>
              </a:ext>
            </a:extLst>
          </p:cNvPr>
          <p:cNvSpPr/>
          <p:nvPr/>
        </p:nvSpPr>
        <p:spPr>
          <a:xfrm>
            <a:off x="1379095" y="389745"/>
            <a:ext cx="9825494" cy="1219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 Black" panose="020B0A04020102020204" pitchFamily="34" charset="0"/>
              </a:rPr>
              <a:t>Passe a vez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0779AF-0BE0-49D4-B372-9CC8416F0BE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92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  <p:sndAc>
          <p:stSnd>
            <p:snd r:embed="rId2" name="whoosh.wav"/>
          </p:stSnd>
        </p:sndAc>
      </p:transition>
    </mc:Choice>
    <mc:Fallback xmlns="">
      <p:transition spd="slow">
        <p:fade/>
        <p:sndAc>
          <p:stSnd>
            <p:snd r:embed="rId7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d Luigi GIFs | Tenor">
            <a:extLst>
              <a:ext uri="{FF2B5EF4-FFF2-40B4-BE49-F238E27FC236}">
                <a16:creationId xmlns:a16="http://schemas.microsoft.com/office/drawing/2014/main" id="{58B1FA2A-0EEF-4503-9483-0EE81B74A5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2" y="1216397"/>
            <a:ext cx="5605236" cy="547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: para a Direita 4">
            <a:hlinkClick r:id="rId5" action="ppaction://hlinksldjump"/>
            <a:extLst>
              <a:ext uri="{FF2B5EF4-FFF2-40B4-BE49-F238E27FC236}">
                <a16:creationId xmlns:a16="http://schemas.microsoft.com/office/drawing/2014/main" id="{A97199CC-7B65-4F33-BCCB-B014C6A2439B}"/>
              </a:ext>
            </a:extLst>
          </p:cNvPr>
          <p:cNvSpPr/>
          <p:nvPr/>
        </p:nvSpPr>
        <p:spPr>
          <a:xfrm>
            <a:off x="8971721" y="5314122"/>
            <a:ext cx="2835965" cy="1378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Continuar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F313A69-5218-438B-9F28-BB45A8713F4E}"/>
              </a:ext>
            </a:extLst>
          </p:cNvPr>
          <p:cNvSpPr/>
          <p:nvPr/>
        </p:nvSpPr>
        <p:spPr>
          <a:xfrm>
            <a:off x="1720150" y="269823"/>
            <a:ext cx="9420759" cy="1219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err="1">
                <a:latin typeface="Arial Black" panose="020B0A04020102020204" pitchFamily="34" charset="0"/>
              </a:rPr>
              <a:t>Ops</a:t>
            </a:r>
            <a:r>
              <a:rPr lang="pt-BR" sz="4400" dirty="0">
                <a:latin typeface="Arial Black" panose="020B0A04020102020204" pitchFamily="34" charset="0"/>
              </a:rPr>
              <a:t>. Não ande! Você errou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459FB5-D35A-454C-AA22-099EE9B0D2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2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  <p:sndAc>
          <p:stSnd>
            <p:snd r:embed="rId2" name="whoosh.wav"/>
          </p:stSnd>
        </p:sndAc>
      </p:transition>
    </mc:Choice>
    <mc:Fallback xmlns="">
      <p:transition spd="slow">
        <p:fade/>
        <p:sndAc>
          <p:stSnd>
            <p:snd r:embed="rId7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367C3EE-5332-4D7B-8323-813E9230B09E}"/>
              </a:ext>
            </a:extLst>
          </p:cNvPr>
          <p:cNvSpPr/>
          <p:nvPr/>
        </p:nvSpPr>
        <p:spPr>
          <a:xfrm>
            <a:off x="1484243" y="516834"/>
            <a:ext cx="9806609" cy="1404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Afinal, o que é alimentação saudável?</a:t>
            </a:r>
          </a:p>
        </p:txBody>
      </p:sp>
      <p:sp>
        <p:nvSpPr>
          <p:cNvPr id="8" name="Retângulo: Cantos Arredondados 7">
            <a:hlinkClick r:id="rId2" action="ppaction://hlinksldjump"/>
            <a:extLst>
              <a:ext uri="{FF2B5EF4-FFF2-40B4-BE49-F238E27FC236}">
                <a16:creationId xmlns:a16="http://schemas.microsoft.com/office/drawing/2014/main" id="{33870EF5-B90E-483B-9DB8-0E7FFB6A8397}"/>
              </a:ext>
            </a:extLst>
          </p:cNvPr>
          <p:cNvSpPr/>
          <p:nvPr/>
        </p:nvSpPr>
        <p:spPr>
          <a:xfrm>
            <a:off x="1484242" y="2344876"/>
            <a:ext cx="10178105" cy="893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A) </a:t>
            </a:r>
            <a:r>
              <a:rPr lang="pt-BR" dirty="0" smtClean="0">
                <a:solidFill>
                  <a:schemeClr val="tx1"/>
                </a:solidFill>
              </a:rPr>
              <a:t>É a alimentação baseada em salgadinhos </a:t>
            </a:r>
            <a:r>
              <a:rPr lang="pt-BR" dirty="0">
                <a:solidFill>
                  <a:schemeClr val="tx1"/>
                </a:solidFill>
              </a:rPr>
              <a:t>do tipo </a:t>
            </a:r>
            <a:r>
              <a:rPr lang="pt-BR" dirty="0" err="1">
                <a:solidFill>
                  <a:schemeClr val="tx1"/>
                </a:solidFill>
              </a:rPr>
              <a:t>snack</a:t>
            </a:r>
            <a:r>
              <a:rPr lang="pt-BR" dirty="0">
                <a:solidFill>
                  <a:schemeClr val="tx1"/>
                </a:solidFill>
              </a:rPr>
              <a:t>, refrigerantes e as guloseimas, como balas, chicletes e pirulitos.</a:t>
            </a:r>
          </a:p>
        </p:txBody>
      </p:sp>
      <p:sp>
        <p:nvSpPr>
          <p:cNvPr id="9" name="Retângulo: Cantos Arredondados 8">
            <a:hlinkClick r:id="rId3" action="ppaction://hlinksldjump"/>
            <a:extLst>
              <a:ext uri="{FF2B5EF4-FFF2-40B4-BE49-F238E27FC236}">
                <a16:creationId xmlns:a16="http://schemas.microsoft.com/office/drawing/2014/main" id="{EC1B6DD4-2B23-4A91-A59C-E0BB52D5E7BD}"/>
              </a:ext>
            </a:extLst>
          </p:cNvPr>
          <p:cNvSpPr/>
          <p:nvPr/>
        </p:nvSpPr>
        <p:spPr>
          <a:xfrm>
            <a:off x="1484240" y="3329316"/>
            <a:ext cx="10178107" cy="123767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solidFill>
                  <a:schemeClr val="tx1"/>
                </a:solidFill>
              </a:rPr>
              <a:t>B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r>
              <a:rPr lang="pt-BR" sz="1400" dirty="0">
                <a:solidFill>
                  <a:schemeClr val="tx1"/>
                </a:solidFill>
              </a:rPr>
              <a:t> alimentação </a:t>
            </a:r>
            <a:r>
              <a:rPr lang="pt-BR" sz="1400" dirty="0" smtClean="0">
                <a:solidFill>
                  <a:schemeClr val="tx1"/>
                </a:solidFill>
              </a:rPr>
              <a:t>saudável </a:t>
            </a:r>
            <a:r>
              <a:rPr lang="pt-BR" sz="1400" dirty="0">
                <a:solidFill>
                  <a:schemeClr val="tx1"/>
                </a:solidFill>
              </a:rPr>
              <a:t>é </a:t>
            </a:r>
            <a:r>
              <a:rPr lang="pt-BR" sz="1400" dirty="0" smtClean="0">
                <a:solidFill>
                  <a:schemeClr val="tx1"/>
                </a:solidFill>
              </a:rPr>
              <a:t>baseada na </a:t>
            </a:r>
            <a:r>
              <a:rPr lang="pt-BR" sz="1400" dirty="0">
                <a:solidFill>
                  <a:schemeClr val="tx1"/>
                </a:solidFill>
              </a:rPr>
              <a:t>redução do consumo de preparações com frituras por imersão, substituindo por versões assadas ou grelhadas</a:t>
            </a:r>
            <a:r>
              <a:rPr lang="pt-BR" sz="1400" dirty="0" smtClean="0">
                <a:solidFill>
                  <a:schemeClr val="tx1"/>
                </a:solidFill>
              </a:rPr>
              <a:t>. Também </a:t>
            </a:r>
            <a:r>
              <a:rPr lang="pt-BR" sz="1400" dirty="0">
                <a:solidFill>
                  <a:schemeClr val="tx1"/>
                </a:solidFill>
              </a:rPr>
              <a:t>devem ser evitados alimentos pouco nutritivos e com grandes quantidades de calorias — como os salgadinhos do tipo </a:t>
            </a:r>
            <a:r>
              <a:rPr lang="pt-BR" sz="1400" dirty="0" err="1">
                <a:solidFill>
                  <a:schemeClr val="tx1"/>
                </a:solidFill>
              </a:rPr>
              <a:t>snack</a:t>
            </a:r>
            <a:r>
              <a:rPr lang="pt-BR" sz="1400" dirty="0">
                <a:solidFill>
                  <a:schemeClr val="tx1"/>
                </a:solidFill>
              </a:rPr>
              <a:t>, refrigerantes e as guloseimas, como balas, chicletes e pirulitos.</a:t>
            </a:r>
          </a:p>
          <a:p>
            <a:r>
              <a:rPr lang="pt-BR" sz="1400" dirty="0">
                <a:solidFill>
                  <a:schemeClr val="tx1"/>
                </a:solidFill>
              </a:rPr>
              <a:t>Além disso, é fundamental é consumir alimentos frescos e orgânicos, de preferência cultivados no terreno de casa, pois são isentos de </a:t>
            </a:r>
            <a:r>
              <a:rPr lang="pt-BR" sz="1400" dirty="0" smtClean="0">
                <a:solidFill>
                  <a:schemeClr val="tx1"/>
                </a:solidFill>
              </a:rPr>
              <a:t>agrotóxicos</a:t>
            </a:r>
            <a:r>
              <a:rPr lang="pt-BR" sz="1400" dirty="0"/>
              <a:t>.</a:t>
            </a:r>
          </a:p>
        </p:txBody>
      </p:sp>
      <p:sp>
        <p:nvSpPr>
          <p:cNvPr id="5" name="Retângulo: Cantos Arredondados 4">
            <a:hlinkClick r:id="rId2" action="ppaction://hlinksldjump"/>
            <a:extLst>
              <a:ext uri="{FF2B5EF4-FFF2-40B4-BE49-F238E27FC236}">
                <a16:creationId xmlns:a16="http://schemas.microsoft.com/office/drawing/2014/main" id="{DC464E63-7354-4A4F-82FE-AC77B4B3A38F}"/>
              </a:ext>
            </a:extLst>
          </p:cNvPr>
          <p:cNvSpPr/>
          <p:nvPr/>
        </p:nvSpPr>
        <p:spPr>
          <a:xfrm>
            <a:off x="1484240" y="4745311"/>
            <a:ext cx="10178105" cy="893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C) </a:t>
            </a:r>
            <a:r>
              <a:rPr lang="pt-BR" dirty="0" smtClean="0">
                <a:solidFill>
                  <a:schemeClr val="tx1"/>
                </a:solidFill>
              </a:rPr>
              <a:t>E a alimentação que muitos </a:t>
            </a:r>
            <a:r>
              <a:rPr lang="pt-BR" dirty="0">
                <a:solidFill>
                  <a:schemeClr val="tx1"/>
                </a:solidFill>
              </a:rPr>
              <a:t>acreditam 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julgarem que é preciso comprar produtos muito caros — ou investir em suplementos que prometem apresentar muitas vitaminas e sais minerais em uma única cápsula. </a:t>
            </a:r>
          </a:p>
        </p:txBody>
      </p:sp>
      <p:sp>
        <p:nvSpPr>
          <p:cNvPr id="6" name="Retângulo: Cantos Arredondados 5">
            <a:hlinkClick r:id="rId2" action="ppaction://hlinksldjump"/>
            <a:extLst>
              <a:ext uri="{FF2B5EF4-FFF2-40B4-BE49-F238E27FC236}">
                <a16:creationId xmlns:a16="http://schemas.microsoft.com/office/drawing/2014/main" id="{B790FBBB-6FB6-4086-BB0D-55B0A2CF31AA}"/>
              </a:ext>
            </a:extLst>
          </p:cNvPr>
          <p:cNvSpPr/>
          <p:nvPr/>
        </p:nvSpPr>
        <p:spPr>
          <a:xfrm>
            <a:off x="1484240" y="5908072"/>
            <a:ext cx="10178105" cy="893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d) </a:t>
            </a:r>
            <a:r>
              <a:rPr lang="pt-BR" sz="2000" dirty="0" smtClean="0">
                <a:solidFill>
                  <a:schemeClr val="tx1"/>
                </a:solidFill>
              </a:rPr>
              <a:t>E a alimentação baseada em gorduras </a:t>
            </a:r>
            <a:r>
              <a:rPr lang="pt-BR" sz="2000" dirty="0" err="1" smtClean="0">
                <a:solidFill>
                  <a:schemeClr val="tx1"/>
                </a:solidFill>
              </a:rPr>
              <a:t>trans</a:t>
            </a:r>
            <a:r>
              <a:rPr lang="pt-BR" sz="2000" dirty="0" smtClean="0">
                <a:solidFill>
                  <a:schemeClr val="tx1"/>
                </a:solidFill>
              </a:rPr>
              <a:t>, biscoitos embutidos chocolates alimentos processados como embutidos e enlatados !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FE8C8E4-92A4-40C4-BC3B-FDA76A9189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367C3EE-5332-4D7B-8323-813E9230B09E}"/>
              </a:ext>
            </a:extLst>
          </p:cNvPr>
          <p:cNvSpPr/>
          <p:nvPr/>
        </p:nvSpPr>
        <p:spPr>
          <a:xfrm>
            <a:off x="1484243" y="516834"/>
            <a:ext cx="9806609" cy="1404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i="1" dirty="0"/>
              <a:t>Porque a alimentação saudável é importante?</a:t>
            </a:r>
            <a:endParaRPr lang="pt-BR" sz="3600" dirty="0"/>
          </a:p>
        </p:txBody>
      </p:sp>
      <p:sp>
        <p:nvSpPr>
          <p:cNvPr id="8" name="Retângulo: Cantos Arredondados 7">
            <a:hlinkClick r:id="rId2" action="ppaction://hlinksldjump"/>
            <a:extLst>
              <a:ext uri="{FF2B5EF4-FFF2-40B4-BE49-F238E27FC236}">
                <a16:creationId xmlns:a16="http://schemas.microsoft.com/office/drawing/2014/main" id="{33870EF5-B90E-483B-9DB8-0E7FFB6A8397}"/>
              </a:ext>
            </a:extLst>
          </p:cNvPr>
          <p:cNvSpPr/>
          <p:nvPr/>
        </p:nvSpPr>
        <p:spPr>
          <a:xfrm>
            <a:off x="528564" y="2060062"/>
            <a:ext cx="11328655" cy="92298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A) Os </a:t>
            </a:r>
            <a:r>
              <a:rPr lang="pt-BR" dirty="0">
                <a:solidFill>
                  <a:schemeClr val="tx1"/>
                </a:solidFill>
              </a:rPr>
              <a:t>benefícios de comer bem vão além do melhor funcionamento do organismo, da estabilização emocional e da disposição diária para realizar todas as </a:t>
            </a:r>
            <a:r>
              <a:rPr lang="pt-BR" dirty="0" smtClean="0">
                <a:solidFill>
                  <a:schemeClr val="tx1"/>
                </a:solidFill>
              </a:rPr>
              <a:t>atividades, redução </a:t>
            </a:r>
            <a:r>
              <a:rPr lang="pt-BR" dirty="0">
                <a:solidFill>
                  <a:schemeClr val="tx1"/>
                </a:solidFill>
              </a:rPr>
              <a:t>do </a:t>
            </a:r>
            <a:r>
              <a:rPr lang="pt-BR" dirty="0" smtClean="0">
                <a:solidFill>
                  <a:schemeClr val="tx1"/>
                </a:solidFill>
              </a:rPr>
              <a:t>cansaço.</a:t>
            </a:r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sz="6000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hlinkClick r:id="rId3" action="ppaction://hlinksldjump"/>
            <a:extLst>
              <a:ext uri="{FF2B5EF4-FFF2-40B4-BE49-F238E27FC236}">
                <a16:creationId xmlns:a16="http://schemas.microsoft.com/office/drawing/2014/main" id="{EC1B6DD4-2B23-4A91-A59C-E0BB52D5E7BD}"/>
              </a:ext>
            </a:extLst>
          </p:cNvPr>
          <p:cNvSpPr/>
          <p:nvPr/>
        </p:nvSpPr>
        <p:spPr>
          <a:xfrm>
            <a:off x="503427" y="3178231"/>
            <a:ext cx="11328656" cy="92298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B) Os </a:t>
            </a:r>
            <a:r>
              <a:rPr lang="pt-BR" sz="2400" dirty="0" err="1" smtClean="0">
                <a:solidFill>
                  <a:schemeClr val="tx1"/>
                </a:solidFill>
              </a:rPr>
              <a:t>benefíos</a:t>
            </a:r>
            <a:r>
              <a:rPr lang="pt-BR" sz="2400" dirty="0" smtClean="0">
                <a:solidFill>
                  <a:schemeClr val="tx1"/>
                </a:solidFill>
              </a:rPr>
              <a:t> de comer bem servem para emagrecimento </a:t>
            </a:r>
            <a:r>
              <a:rPr lang="pt-BR" sz="2800" dirty="0" smtClean="0">
                <a:solidFill>
                  <a:schemeClr val="tx1"/>
                </a:solidFill>
              </a:rPr>
              <a:t>apenas</a:t>
            </a:r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8633A6B9-9FA8-4D86-B217-D9E0D17DC934}"/>
              </a:ext>
            </a:extLst>
          </p:cNvPr>
          <p:cNvSpPr/>
          <p:nvPr/>
        </p:nvSpPr>
        <p:spPr>
          <a:xfrm>
            <a:off x="528564" y="4575911"/>
            <a:ext cx="11328656" cy="92298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</a:rPr>
              <a:t>C) Os benefícios de comer e para vivermos pouco </a:t>
            </a:r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hlinkClick r:id="rId3" action="ppaction://hlinksldjump"/>
            <a:extLst>
              <a:ext uri="{FF2B5EF4-FFF2-40B4-BE49-F238E27FC236}">
                <a16:creationId xmlns:a16="http://schemas.microsoft.com/office/drawing/2014/main" id="{5C4DF427-2AA8-4829-899A-C789D96BC406}"/>
              </a:ext>
            </a:extLst>
          </p:cNvPr>
          <p:cNvSpPr/>
          <p:nvPr/>
        </p:nvSpPr>
        <p:spPr>
          <a:xfrm>
            <a:off x="528564" y="5877557"/>
            <a:ext cx="11328656" cy="92298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</a:rPr>
              <a:t>D) Nenhuma das alternativas acima</a:t>
            </a:r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7299D8-07D4-414B-8F44-D80F11658D4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35343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367C3EE-5332-4D7B-8323-813E9230B09E}"/>
              </a:ext>
            </a:extLst>
          </p:cNvPr>
          <p:cNvSpPr/>
          <p:nvPr/>
        </p:nvSpPr>
        <p:spPr>
          <a:xfrm>
            <a:off x="1484243" y="516834"/>
            <a:ext cx="9806609" cy="1404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 smtClean="0"/>
              <a:t>Quais das alternativas abaixo e verdadeira.</a:t>
            </a:r>
            <a:endParaRPr lang="pt-BR" sz="6000" dirty="0"/>
          </a:p>
        </p:txBody>
      </p:sp>
      <p:sp>
        <p:nvSpPr>
          <p:cNvPr id="8" name="Retângulo: Cantos Arredondados 7">
            <a:hlinkClick r:id="rId2" action="ppaction://hlinksldjump"/>
            <a:extLst>
              <a:ext uri="{FF2B5EF4-FFF2-40B4-BE49-F238E27FC236}">
                <a16:creationId xmlns:a16="http://schemas.microsoft.com/office/drawing/2014/main" id="{33870EF5-B90E-483B-9DB8-0E7FFB6A8397}"/>
              </a:ext>
            </a:extLst>
          </p:cNvPr>
          <p:cNvSpPr/>
          <p:nvPr/>
        </p:nvSpPr>
        <p:spPr>
          <a:xfrm>
            <a:off x="723437" y="4475488"/>
            <a:ext cx="10923920" cy="92189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C) A </a:t>
            </a:r>
            <a:r>
              <a:rPr lang="pt-BR" dirty="0">
                <a:solidFill>
                  <a:schemeClr val="tx1"/>
                </a:solidFill>
              </a:rPr>
              <a:t>molécula de glicose é composta por </a:t>
            </a:r>
            <a:r>
              <a:rPr lang="pt-BR" dirty="0" smtClean="0">
                <a:solidFill>
                  <a:schemeClr val="tx1"/>
                </a:solidFill>
              </a:rPr>
              <a:t>5 </a:t>
            </a:r>
            <a:r>
              <a:rPr lang="pt-BR" dirty="0">
                <a:solidFill>
                  <a:schemeClr val="tx1"/>
                </a:solidFill>
              </a:rPr>
              <a:t>átomos de Carbono e vai ser desdobrada, com a ajuda das enzimas e 2 moléculas ATP, em 2 moléculas com </a:t>
            </a:r>
            <a:r>
              <a:rPr lang="pt-BR" dirty="0" smtClean="0">
                <a:solidFill>
                  <a:schemeClr val="tx1"/>
                </a:solidFill>
              </a:rPr>
              <a:t>dois </a:t>
            </a:r>
            <a:r>
              <a:rPr lang="pt-BR" dirty="0">
                <a:solidFill>
                  <a:schemeClr val="tx1"/>
                </a:solidFill>
              </a:rPr>
              <a:t>átomos de carbono, cada uma. Após uma série de reações forma-se, no final, duas moléculas de PIRUVATO, duas moléculas de NADH e 4 moléculas de ATP</a:t>
            </a:r>
            <a:endParaRPr lang="pt-BR" sz="6000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hlinkClick r:id="rId3" action="ppaction://hlinksldjump"/>
            <a:extLst>
              <a:ext uri="{FF2B5EF4-FFF2-40B4-BE49-F238E27FC236}">
                <a16:creationId xmlns:a16="http://schemas.microsoft.com/office/drawing/2014/main" id="{EC1B6DD4-2B23-4A91-A59C-E0BB52D5E7BD}"/>
              </a:ext>
            </a:extLst>
          </p:cNvPr>
          <p:cNvSpPr/>
          <p:nvPr/>
        </p:nvSpPr>
        <p:spPr>
          <a:xfrm>
            <a:off x="723436" y="5655366"/>
            <a:ext cx="10923921" cy="92189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D) Toda </a:t>
            </a:r>
            <a:r>
              <a:rPr lang="pt-BR" dirty="0">
                <a:solidFill>
                  <a:schemeClr val="tx1"/>
                </a:solidFill>
              </a:rPr>
              <a:t>a atividade do ser vivo, dos mais simples aos mais complexos, necessita de uma fonte de energia. Ao conjunto de todas as reações químicas essenciais à vida, dá-se o nome de METABOLISMO CELULAR. </a:t>
            </a:r>
            <a:endParaRPr lang="pt-BR" sz="6000" dirty="0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hlinkClick r:id="rId2" action="ppaction://hlinksldjump"/>
            <a:extLst>
              <a:ext uri="{FF2B5EF4-FFF2-40B4-BE49-F238E27FC236}">
                <a16:creationId xmlns:a16="http://schemas.microsoft.com/office/drawing/2014/main" id="{45125A68-2496-4027-AA68-BEB093C678D2}"/>
              </a:ext>
            </a:extLst>
          </p:cNvPr>
          <p:cNvSpPr/>
          <p:nvPr/>
        </p:nvSpPr>
        <p:spPr>
          <a:xfrm>
            <a:off x="634040" y="3342842"/>
            <a:ext cx="10923920" cy="92189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B) Dois </a:t>
            </a:r>
            <a:r>
              <a:rPr lang="pt-BR" dirty="0">
                <a:solidFill>
                  <a:schemeClr val="tx1"/>
                </a:solidFill>
              </a:rPr>
              <a:t>exemplos de </a:t>
            </a:r>
            <a:r>
              <a:rPr lang="pt-BR" dirty="0" smtClean="0">
                <a:solidFill>
                  <a:schemeClr val="tx1"/>
                </a:solidFill>
              </a:rPr>
              <a:t>reações metabólicas, </a:t>
            </a:r>
            <a:r>
              <a:rPr lang="pt-BR" dirty="0">
                <a:solidFill>
                  <a:schemeClr val="tx1"/>
                </a:solidFill>
              </a:rPr>
              <a:t>que serão aqui estudados, deste tipo de reações é a FERMENTAÇÃO (via anaeróbica) e RESPIRAÇÃO AERÓBICA (via aeróbia). </a:t>
            </a:r>
            <a:endParaRPr lang="pt-BR" sz="6000" dirty="0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hlinkClick r:id="rId2" action="ppaction://hlinksldjump"/>
            <a:extLst>
              <a:ext uri="{FF2B5EF4-FFF2-40B4-BE49-F238E27FC236}">
                <a16:creationId xmlns:a16="http://schemas.microsoft.com/office/drawing/2014/main" id="{01F4465B-2C55-425E-AD89-54E01C1A5330}"/>
              </a:ext>
            </a:extLst>
          </p:cNvPr>
          <p:cNvSpPr/>
          <p:nvPr/>
        </p:nvSpPr>
        <p:spPr>
          <a:xfrm>
            <a:off x="634040" y="2147992"/>
            <a:ext cx="10923920" cy="92189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A) A </a:t>
            </a:r>
            <a:r>
              <a:rPr lang="pt-BR" dirty="0">
                <a:solidFill>
                  <a:schemeClr val="tx1"/>
                </a:solidFill>
              </a:rPr>
              <a:t>energia localiza-se nas ligações </a:t>
            </a:r>
            <a:r>
              <a:rPr lang="pt-BR" dirty="0" smtClean="0">
                <a:solidFill>
                  <a:schemeClr val="tx1"/>
                </a:solidFill>
              </a:rPr>
              <a:t>entre moléculas, </a:t>
            </a:r>
            <a:r>
              <a:rPr lang="pt-BR" dirty="0">
                <a:solidFill>
                  <a:schemeClr val="tx1"/>
                </a:solidFill>
              </a:rPr>
              <a:t>quando estas ligações são quebradas liberta-se energia que não é diretamente utilizada, para poder ser utilizada pelas células, o ser vivo utiliza uma molécula aceptor de energia que já falamos, o ATP.</a:t>
            </a:r>
            <a:endParaRPr lang="pt-BR" sz="6000" dirty="0">
              <a:solidFill>
                <a:schemeClr val="tx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1A85834-53F6-4192-8A71-BB6C6FE77D2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145"/>
            <a:ext cx="1006855" cy="1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6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</TotalTime>
  <Words>1361</Words>
  <Application>Microsoft Office PowerPoint</Application>
  <PresentationFormat>Widescreen</PresentationFormat>
  <Paragraphs>86</Paragraphs>
  <Slides>16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Algerian</vt:lpstr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Prissilla Mello</dc:creator>
  <cp:lastModifiedBy>Usuario</cp:lastModifiedBy>
  <cp:revision>58</cp:revision>
  <dcterms:created xsi:type="dcterms:W3CDTF">2021-01-07T23:07:58Z</dcterms:created>
  <dcterms:modified xsi:type="dcterms:W3CDTF">2021-07-05T13:29:18Z</dcterms:modified>
</cp:coreProperties>
</file>